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9" r:id="rId3"/>
    <p:sldId id="257" r:id="rId4"/>
    <p:sldId id="258" r:id="rId5"/>
    <p:sldId id="259" r:id="rId6"/>
    <p:sldId id="260" r:id="rId7"/>
    <p:sldId id="261" r:id="rId8"/>
    <p:sldId id="262" r:id="rId9"/>
    <p:sldId id="263" r:id="rId10"/>
    <p:sldId id="264" r:id="rId11"/>
    <p:sldId id="266" r:id="rId12"/>
    <p:sldId id="265" r:id="rId13"/>
    <p:sldId id="267" r:id="rId14"/>
    <p:sldId id="268" r:id="rId15"/>
    <p:sldId id="276" r:id="rId16"/>
    <p:sldId id="269" r:id="rId17"/>
    <p:sldId id="270" r:id="rId18"/>
    <p:sldId id="271" r:id="rId19"/>
    <p:sldId id="272" r:id="rId20"/>
    <p:sldId id="280" r:id="rId21"/>
    <p:sldId id="273" r:id="rId22"/>
    <p:sldId id="274" r:id="rId23"/>
    <p:sldId id="275" r:id="rId24"/>
    <p:sldId id="277" r:id="rId25"/>
    <p:sldId id="278"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715" autoAdjust="0"/>
  </p:normalViewPr>
  <p:slideViewPr>
    <p:cSldViewPr>
      <p:cViewPr>
        <p:scale>
          <a:sx n="65" d="100"/>
          <a:sy n="65" d="100"/>
        </p:scale>
        <p:origin x="-151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6 İkizkenar Üçgen"/>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1371600" y="6012656"/>
            <a:ext cx="5791200" cy="365125"/>
          </a:xfrm>
        </p:spPr>
        <p:txBody>
          <a:bodyPr tIns="0" bIns="0" anchor="t"/>
          <a:lstStyle>
            <a:lvl1pPr algn="r">
              <a:defRPr sz="1000"/>
            </a:lvl1pPr>
          </a:lstStyle>
          <a:p>
            <a:fld id="{5B6566AE-4630-4612-8851-786C1128858A}" type="datetimeFigureOut">
              <a:rPr lang="tr-TR" smtClean="0"/>
              <a:pPr/>
              <a:t>05.01.2022</a:t>
            </a:fld>
            <a:endParaRPr lang="tr-TR"/>
          </a:p>
        </p:txBody>
      </p:sp>
      <p:sp>
        <p:nvSpPr>
          <p:cNvPr id="17" name="16 Altbilgi Yer Tutucusu"/>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28 Slayt Numarası Yer Tutucusu"/>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96D3CB9-5444-4E35-B198-4351C5A7CA9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B6566AE-4630-4612-8851-786C1128858A}" type="datetimeFigureOut">
              <a:rPr lang="tr-TR" smtClean="0"/>
              <a:pPr/>
              <a:t>05.01.2022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96D3CB9-5444-4E35-B198-4351C5A7CA9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5B6566AE-4630-4612-8851-786C1128858A}" type="datetimeFigureOut">
              <a:rPr lang="tr-TR" smtClean="0"/>
              <a:pPr/>
              <a:t>05.01.2022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96D3CB9-5444-4E35-B198-4351C5A7CA9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791456" y="6480048"/>
            <a:ext cx="2133600" cy="301752"/>
          </a:xfrm>
        </p:spPr>
        <p:txBody>
          <a:bodyPr/>
          <a:lstStyle/>
          <a:p>
            <a:fld id="{5B6566AE-4630-4612-8851-786C1128858A}" type="datetimeFigureOut">
              <a:rPr lang="tr-TR" smtClean="0"/>
              <a:pPr/>
              <a:t>05.01.2022</a:t>
            </a:fld>
            <a:endParaRPr lang="tr-TR"/>
          </a:p>
        </p:txBody>
      </p:sp>
      <p:sp>
        <p:nvSpPr>
          <p:cNvPr id="5" name="4 Altbilgi Yer Tutucusu"/>
          <p:cNvSpPr>
            <a:spLocks noGrp="1"/>
          </p:cNvSpPr>
          <p:nvPr>
            <p:ph type="ftr" sz="quarter" idx="11"/>
          </p:nvPr>
        </p:nvSpPr>
        <p:spPr>
          <a:xfrm>
            <a:off x="457200" y="6480969"/>
            <a:ext cx="4260056" cy="300831"/>
          </a:xfrm>
        </p:spPr>
        <p:txBody>
          <a:bodyPr/>
          <a:lstStyle/>
          <a:p>
            <a:endParaRPr lang="tr-TR"/>
          </a:p>
        </p:txBody>
      </p:sp>
      <p:sp>
        <p:nvSpPr>
          <p:cNvPr id="6" name="5 Slayt Numarası Yer Tutucusu"/>
          <p:cNvSpPr>
            <a:spLocks noGrp="1"/>
          </p:cNvSpPr>
          <p:nvPr>
            <p:ph type="sldNum" sz="quarter" idx="12"/>
          </p:nvPr>
        </p:nvSpPr>
        <p:spPr/>
        <p:txBody>
          <a:bodyPr/>
          <a:lstStyle/>
          <a:p>
            <a:fld id="{596D3CB9-5444-4E35-B198-4351C5A7CA9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8 Dik Üçgen"/>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İkizkenar Üçgen"/>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Veri Yer Tutucusu"/>
          <p:cNvSpPr>
            <a:spLocks noGrp="1"/>
          </p:cNvSpPr>
          <p:nvPr>
            <p:ph type="dt" sz="half" idx="10"/>
          </p:nvPr>
        </p:nvSpPr>
        <p:spPr>
          <a:xfrm>
            <a:off x="6955632" y="6477000"/>
            <a:ext cx="2133600" cy="304800"/>
          </a:xfrm>
        </p:spPr>
        <p:txBody>
          <a:bodyPr/>
          <a:lstStyle/>
          <a:p>
            <a:fld id="{5B6566AE-4630-4612-8851-786C1128858A}" type="datetimeFigureOut">
              <a:rPr lang="tr-TR" smtClean="0"/>
              <a:pPr/>
              <a:t>05.01.2022</a:t>
            </a:fld>
            <a:endParaRPr lang="tr-TR"/>
          </a:p>
        </p:txBody>
      </p:sp>
      <p:sp>
        <p:nvSpPr>
          <p:cNvPr id="5" name="4 Altbilgi Yer Tutucusu"/>
          <p:cNvSpPr>
            <a:spLocks noGrp="1"/>
          </p:cNvSpPr>
          <p:nvPr>
            <p:ph type="ftr" sz="quarter" idx="11"/>
          </p:nvPr>
        </p:nvSpPr>
        <p:spPr>
          <a:xfrm>
            <a:off x="2619376" y="6480969"/>
            <a:ext cx="4260056" cy="300831"/>
          </a:xfrm>
        </p:spPr>
        <p:txBody>
          <a:bodyPr/>
          <a:lstStyle/>
          <a:p>
            <a:endParaRPr lang="tr-TR"/>
          </a:p>
        </p:txBody>
      </p:sp>
      <p:sp>
        <p:nvSpPr>
          <p:cNvPr id="6" name="5 Slayt Numarası Yer Tutucusu"/>
          <p:cNvSpPr>
            <a:spLocks noGrp="1"/>
          </p:cNvSpPr>
          <p:nvPr>
            <p:ph type="sldNum" sz="quarter" idx="12"/>
          </p:nvPr>
        </p:nvSpPr>
        <p:spPr>
          <a:xfrm>
            <a:off x="8451056" y="809624"/>
            <a:ext cx="502920" cy="300831"/>
          </a:xfrm>
        </p:spPr>
        <p:txBody>
          <a:bodyPr/>
          <a:lstStyle/>
          <a:p>
            <a:fld id="{596D3CB9-5444-4E35-B198-4351C5A7CA9E}" type="slidenum">
              <a:rPr lang="tr-TR" smtClean="0"/>
              <a:pPr/>
              <a:t>‹#›</a:t>
            </a:fld>
            <a:endParaRPr lang="tr-TR"/>
          </a:p>
        </p:txBody>
      </p:sp>
      <p:cxnSp>
        <p:nvCxnSpPr>
          <p:cNvPr id="11" name="10 Düz Bağlayıcı"/>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Düz Bağlayıcı"/>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Başlık"/>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4791456" y="6480969"/>
            <a:ext cx="2133600" cy="301752"/>
          </a:xfrm>
        </p:spPr>
        <p:txBody>
          <a:bodyPr/>
          <a:lstStyle/>
          <a:p>
            <a:fld id="{5B6566AE-4630-4612-8851-786C1128858A}" type="datetimeFigureOut">
              <a:rPr lang="tr-TR" smtClean="0"/>
              <a:pPr/>
              <a:t>05.01.2022</a:t>
            </a:fld>
            <a:endParaRPr lang="tr-TR"/>
          </a:p>
        </p:txBody>
      </p:sp>
      <p:sp>
        <p:nvSpPr>
          <p:cNvPr id="6" name="5 Altbilgi Yer Tutucusu"/>
          <p:cNvSpPr>
            <a:spLocks noGrp="1"/>
          </p:cNvSpPr>
          <p:nvPr>
            <p:ph type="ftr" sz="quarter" idx="11"/>
          </p:nvPr>
        </p:nvSpPr>
        <p:spPr>
          <a:xfrm>
            <a:off x="457200" y="6480969"/>
            <a:ext cx="4260056" cy="301752"/>
          </a:xfrm>
        </p:spPr>
        <p:txBody>
          <a:bodyPr/>
          <a:lstStyle/>
          <a:p>
            <a:endParaRPr lang="tr-TR"/>
          </a:p>
        </p:txBody>
      </p:sp>
      <p:sp>
        <p:nvSpPr>
          <p:cNvPr id="7" name="6 Slayt Numarası Yer Tutucusu"/>
          <p:cNvSpPr>
            <a:spLocks noGrp="1"/>
          </p:cNvSpPr>
          <p:nvPr>
            <p:ph type="sldNum" sz="quarter" idx="12"/>
          </p:nvPr>
        </p:nvSpPr>
        <p:spPr>
          <a:xfrm>
            <a:off x="7589520" y="6480969"/>
            <a:ext cx="502920" cy="301752"/>
          </a:xfrm>
        </p:spPr>
        <p:txBody>
          <a:bodyPr/>
          <a:lstStyle/>
          <a:p>
            <a:fld id="{596D3CB9-5444-4E35-B198-4351C5A7CA9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a:xfrm>
            <a:off x="4791456" y="6480969"/>
            <a:ext cx="2130552" cy="301752"/>
          </a:xfrm>
        </p:spPr>
        <p:txBody>
          <a:bodyPr/>
          <a:lstStyle/>
          <a:p>
            <a:fld id="{5B6566AE-4630-4612-8851-786C1128858A}" type="datetimeFigureOut">
              <a:rPr lang="tr-TR" smtClean="0"/>
              <a:pPr/>
              <a:t>05.01.2022</a:t>
            </a:fld>
            <a:endParaRPr lang="tr-TR"/>
          </a:p>
        </p:txBody>
      </p:sp>
      <p:sp>
        <p:nvSpPr>
          <p:cNvPr id="8" name="7 Altbilgi Yer Tutucusu"/>
          <p:cNvSpPr>
            <a:spLocks noGrp="1"/>
          </p:cNvSpPr>
          <p:nvPr>
            <p:ph type="ftr" sz="quarter" idx="11"/>
          </p:nvPr>
        </p:nvSpPr>
        <p:spPr>
          <a:xfrm>
            <a:off x="457200" y="6480969"/>
            <a:ext cx="4261104" cy="301752"/>
          </a:xfrm>
        </p:spPr>
        <p:txBody>
          <a:bodyPr/>
          <a:lstStyle/>
          <a:p>
            <a:endParaRPr lang="tr-TR"/>
          </a:p>
        </p:txBody>
      </p:sp>
      <p:sp>
        <p:nvSpPr>
          <p:cNvPr id="9" name="8 Slayt Numarası Yer Tutucusu"/>
          <p:cNvSpPr>
            <a:spLocks noGrp="1"/>
          </p:cNvSpPr>
          <p:nvPr>
            <p:ph type="sldNum" sz="quarter" idx="12"/>
          </p:nvPr>
        </p:nvSpPr>
        <p:spPr>
          <a:xfrm>
            <a:off x="7589520" y="6483096"/>
            <a:ext cx="502920" cy="301752"/>
          </a:xfrm>
        </p:spPr>
        <p:txBody>
          <a:bodyPr/>
          <a:lstStyle>
            <a:lvl1pPr algn="ctr">
              <a:defRPr/>
            </a:lvl1pPr>
          </a:lstStyle>
          <a:p>
            <a:fld id="{596D3CB9-5444-4E35-B198-4351C5A7CA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B6566AE-4630-4612-8851-786C1128858A}" type="datetimeFigureOut">
              <a:rPr lang="tr-TR" smtClean="0"/>
              <a:pPr/>
              <a:t>05.01.2022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96D3CB9-5444-4E35-B198-4351C5A7CA9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a:xfrm>
            <a:off x="4791456" y="6480969"/>
            <a:ext cx="2133600" cy="301752"/>
          </a:xfrm>
        </p:spPr>
        <p:txBody>
          <a:bodyPr/>
          <a:lstStyle/>
          <a:p>
            <a:fld id="{5B6566AE-4630-4612-8851-786C1128858A}" type="datetimeFigureOut">
              <a:rPr lang="tr-TR" smtClean="0"/>
              <a:pPr/>
              <a:t>05.01.2022</a:t>
            </a:fld>
            <a:endParaRPr lang="tr-TR"/>
          </a:p>
        </p:txBody>
      </p:sp>
      <p:sp>
        <p:nvSpPr>
          <p:cNvPr id="3" name="2 Altbilgi Yer Tutucusu"/>
          <p:cNvSpPr>
            <a:spLocks noGrp="1"/>
          </p:cNvSpPr>
          <p:nvPr>
            <p:ph type="ftr" sz="quarter" idx="11"/>
          </p:nvPr>
        </p:nvSpPr>
        <p:spPr>
          <a:xfrm>
            <a:off x="457200" y="6481890"/>
            <a:ext cx="4260056" cy="300831"/>
          </a:xfrm>
        </p:spPr>
        <p:txBody>
          <a:bodyPr/>
          <a:lstStyle/>
          <a:p>
            <a:endParaRPr lang="tr-TR"/>
          </a:p>
        </p:txBody>
      </p:sp>
      <p:sp>
        <p:nvSpPr>
          <p:cNvPr id="4" name="3 Slayt Numarası Yer Tutucusu"/>
          <p:cNvSpPr>
            <a:spLocks noGrp="1"/>
          </p:cNvSpPr>
          <p:nvPr>
            <p:ph type="sldNum" sz="quarter" idx="12"/>
          </p:nvPr>
        </p:nvSpPr>
        <p:spPr>
          <a:xfrm>
            <a:off x="7589520" y="6480969"/>
            <a:ext cx="502920" cy="301752"/>
          </a:xfrm>
        </p:spPr>
        <p:txBody>
          <a:bodyPr/>
          <a:lstStyle/>
          <a:p>
            <a:fld id="{596D3CB9-5444-4E35-B198-4351C5A7CA9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278976" y="6556248"/>
            <a:ext cx="2133600" cy="301752"/>
          </a:xfrm>
        </p:spPr>
        <p:txBody>
          <a:bodyPr/>
          <a:lstStyle>
            <a:lvl1pPr>
              <a:defRPr sz="900"/>
            </a:lvl1pPr>
          </a:lstStyle>
          <a:p>
            <a:fld id="{5B6566AE-4630-4612-8851-786C1128858A}" type="datetimeFigureOut">
              <a:rPr lang="tr-TR" smtClean="0"/>
              <a:pPr/>
              <a:t>05.01.2022</a:t>
            </a:fld>
            <a:endParaRPr lang="tr-TR"/>
          </a:p>
        </p:txBody>
      </p:sp>
      <p:sp>
        <p:nvSpPr>
          <p:cNvPr id="6" name="5 Altbilgi Yer Tutucusu"/>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410576" y="6556248"/>
            <a:ext cx="502920" cy="301752"/>
          </a:xfrm>
        </p:spPr>
        <p:txBody>
          <a:bodyPr/>
          <a:lstStyle>
            <a:lvl1pPr>
              <a:defRPr sz="900"/>
            </a:lvl1pPr>
          </a:lstStyle>
          <a:p>
            <a:fld id="{596D3CB9-5444-4E35-B198-4351C5A7CA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6108192" y="6556248"/>
            <a:ext cx="2103120" cy="301752"/>
          </a:xfrm>
        </p:spPr>
        <p:txBody>
          <a:bodyPr/>
          <a:lstStyle>
            <a:lvl1pPr>
              <a:defRPr sz="900"/>
            </a:lvl1pPr>
          </a:lstStyle>
          <a:p>
            <a:fld id="{5B6566AE-4630-4612-8851-786C1128858A}" type="datetimeFigureOut">
              <a:rPr lang="tr-TR" smtClean="0"/>
              <a:pPr/>
              <a:t>05.01.2022</a:t>
            </a:fld>
            <a:endParaRPr lang="tr-TR"/>
          </a:p>
        </p:txBody>
      </p:sp>
      <p:sp>
        <p:nvSpPr>
          <p:cNvPr id="6" name="5 Altbilgi Yer Tutucusu"/>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6 Slayt Numarası Yer Tutucusu"/>
          <p:cNvSpPr>
            <a:spLocks noGrp="1"/>
          </p:cNvSpPr>
          <p:nvPr>
            <p:ph type="sldNum" sz="quarter" idx="12"/>
          </p:nvPr>
        </p:nvSpPr>
        <p:spPr>
          <a:xfrm>
            <a:off x="8217192" y="6556248"/>
            <a:ext cx="365760" cy="301752"/>
          </a:xfrm>
        </p:spPr>
        <p:txBody>
          <a:bodyPr/>
          <a:lstStyle>
            <a:lvl1pPr algn="ctr">
              <a:defRPr sz="900"/>
            </a:lvl1pPr>
          </a:lstStyle>
          <a:p>
            <a:fld id="{596D3CB9-5444-4E35-B198-4351C5A7CA9E}"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Dik Üçgen"/>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Düz Bağlayıcı"/>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Düz Bağlayıcı"/>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Başlık Yer Tutucusu"/>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B6566AE-4630-4612-8851-786C1128858A}" type="datetimeFigureOut">
              <a:rPr lang="tr-TR" smtClean="0"/>
              <a:pPr/>
              <a:t>05.01.2022</a:t>
            </a:fld>
            <a:endParaRPr lang="tr-TR"/>
          </a:p>
        </p:txBody>
      </p:sp>
      <p:sp>
        <p:nvSpPr>
          <p:cNvPr id="3" name="2 Altbilgi Yer Tutucusu"/>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22 Slayt Numarası Yer Tutucusu"/>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96D3CB9-5444-4E35-B198-4351C5A7CA9E}" type="slidenum">
              <a:rPr lang="tr-TR" smtClean="0"/>
              <a:pPr/>
              <a:t>‹#›</a:t>
            </a:fld>
            <a:endParaRPr lang="tr-T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260648"/>
            <a:ext cx="8892480" cy="6597352"/>
          </a:xfrm>
          <a:solidFill>
            <a:srgbClr val="92D050"/>
          </a:solidFill>
        </p:spPr>
        <p:txBody>
          <a:bodyPr>
            <a:normAutofit/>
          </a:bodyPr>
          <a:lstStyle/>
          <a:p>
            <a:pPr algn="ctr"/>
            <a:r>
              <a:rPr lang="tr-TR" sz="4400" b="1" dirty="0" smtClean="0">
                <a:solidFill>
                  <a:schemeClr val="accent2">
                    <a:lumMod val="50000"/>
                  </a:schemeClr>
                </a:solidFill>
                <a:latin typeface="Arial Black" pitchFamily="34" charset="0"/>
              </a:rPr>
              <a:t>PEYGAMBERİMİZİN  </a:t>
            </a:r>
          </a:p>
          <a:p>
            <a:pPr algn="ctr"/>
            <a:r>
              <a:rPr lang="tr-TR" sz="4400" b="1" dirty="0" smtClean="0">
                <a:solidFill>
                  <a:schemeClr val="accent2">
                    <a:lumMod val="50000"/>
                  </a:schemeClr>
                </a:solidFill>
                <a:latin typeface="Arial Black" pitchFamily="34" charset="0"/>
              </a:rPr>
              <a:t>EĞİTİM METODU</a:t>
            </a:r>
            <a:endParaRPr lang="tr-TR" sz="4400" dirty="0">
              <a:solidFill>
                <a:schemeClr val="accent2">
                  <a:lumMod val="50000"/>
                </a:schemeClr>
              </a:solidFill>
              <a:latin typeface="Arial Black" pitchFamily="34" charset="0"/>
            </a:endParaRPr>
          </a:p>
        </p:txBody>
      </p:sp>
      <p:pic>
        <p:nvPicPr>
          <p:cNvPr id="2050" name="Picture 2" descr="C:\Users\asd\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39552" y="1700808"/>
            <a:ext cx="7885742" cy="475252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Dikdörtgen 1"/>
          <p:cNvSpPr/>
          <p:nvPr/>
        </p:nvSpPr>
        <p:spPr>
          <a:xfrm>
            <a:off x="1403648" y="1700808"/>
            <a:ext cx="7021646" cy="5016758"/>
          </a:xfrm>
          <a:prstGeom prst="rect">
            <a:avLst/>
          </a:prstGeom>
        </p:spPr>
        <p:txBody>
          <a:bodyPr wrap="square">
            <a:spAutoFit/>
          </a:bodyPr>
          <a:lstStyle/>
          <a:p>
            <a:r>
              <a:rPr lang="tr-TR" sz="2000" b="1" dirty="0">
                <a:solidFill>
                  <a:srgbClr val="FFFF00"/>
                </a:solidFill>
              </a:rPr>
              <a:t>Peygamberimiz (S.A.S.), bir hadislerinde: "Ben muallim/öğretmen olarak gönderildim." Buyurmuştur. Gerçekten O’nun hayatı, bütünüyle tâlim ve terbiye ile, yani eğitim ve öğretimle geçmiştir. O, bütün insanların öğretmeni olmuştur. Cehalet ve sefalet içinde gayesiz, başıboş ve günübirlik yaşayıp giden insanları, bâtıl itikatlardan, hurafelerden ve her türlü olumsuzluktan kurtarıp, tertemiz bir yaşayışa, güzel bir ahlâka ve anlamlı bir hayata kavuşturmuştur. Kısa bir zaman içinde ulaştığı bu başarı, onun iyi bir mürşid ve öğretmen olduğunun delilidir. İşte</a:t>
            </a:r>
          </a:p>
          <a:p>
            <a:r>
              <a:rPr lang="tr-TR" sz="2000" b="1" dirty="0">
                <a:solidFill>
                  <a:srgbClr val="FFFF00"/>
                </a:solidFill>
              </a:rPr>
              <a:t>O. (s.a.v)Efendimizin o muhteşem eğitim metodunu ilçemiz Din Kültürü ve Ahlâk Bilgisi öğretmenlerine 75.Yıl Şehit Üsteğmen Murat Erdem Çok Programlı Anadolu Lisesi Din Kültürü ve Ahlâk Bilgisi öğretmeni Naci ÖZAY Slayt gösterileriyle sunmuştur.</a:t>
            </a: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08712"/>
          </a:xfrm>
          <a:solidFill>
            <a:schemeClr val="tx2">
              <a:lumMod val="90000"/>
            </a:schemeClr>
          </a:solidFill>
        </p:spPr>
        <p:txBody>
          <a:bodyPr>
            <a:normAutofit fontScale="77500" lnSpcReduction="20000"/>
          </a:bodyPr>
          <a:lstStyle/>
          <a:p>
            <a:r>
              <a:rPr lang="tr-TR" b="1" dirty="0" smtClean="0">
                <a:solidFill>
                  <a:srgbClr val="00B050"/>
                </a:solidFill>
                <a:latin typeface="Arial Rounded MT Bold" pitchFamily="34" charset="0"/>
              </a:rPr>
              <a:t>1- ASHAB-I KİRAMIN YAŞAYARAK TALİM ETMESİ</a:t>
            </a:r>
            <a:endParaRPr lang="tr-TR" dirty="0" smtClean="0">
              <a:solidFill>
                <a:srgbClr val="00B050"/>
              </a:solidFill>
              <a:latin typeface="Arial Rounded MT Bold" pitchFamily="34" charset="0"/>
            </a:endParaRPr>
          </a:p>
          <a:p>
            <a:r>
              <a:rPr lang="tr-TR" b="1" dirty="0" smtClean="0">
                <a:solidFill>
                  <a:srgbClr val="00B050"/>
                </a:solidFill>
                <a:latin typeface="Arial Rounded MT Bold" pitchFamily="34" charset="0"/>
              </a:rPr>
              <a:t>Ebû Mâlik el-Eş’arî</a:t>
            </a:r>
            <a:r>
              <a:rPr lang="tr-TR" dirty="0" smtClean="0">
                <a:solidFill>
                  <a:srgbClr val="00B050"/>
                </a:solidFill>
                <a:latin typeface="Arial Rounded MT Bold" pitchFamily="34" charset="0"/>
              </a:rPr>
              <a:t> (r.a) kavmini topladı ve:</a:t>
            </a:r>
          </a:p>
          <a:p>
            <a:r>
              <a:rPr lang="tr-TR" dirty="0" smtClean="0">
                <a:solidFill>
                  <a:srgbClr val="00B050"/>
                </a:solidFill>
                <a:latin typeface="Arial Rounded MT Bold" pitchFamily="34" charset="0"/>
              </a:rPr>
              <a:t>“–Ey Eş’arîler! Toplanın, kadınlarınızı ve çocuklarınızı da toplayın ki bize Medîne-i Münevvere’de namaz kıldıran Rasûlullah’ın namazını size öğreteyim.” dedi.</a:t>
            </a:r>
          </a:p>
          <a:p>
            <a:r>
              <a:rPr lang="tr-TR" dirty="0" smtClean="0">
                <a:solidFill>
                  <a:srgbClr val="00B050"/>
                </a:solidFill>
                <a:latin typeface="Arial Rounded MT Bold" pitchFamily="34" charset="0"/>
              </a:rPr>
              <a:t>Bunun üzerine kavminin hepsi toplandı, kadınlarını ve çocuklarını da topladılar. Ebû Mâlik abdest aldı, abdestin nasıl alınacağını onlara gösterdi ve abdest suyunu âzâlarına iyice ulaştırdı. Zevalden sonra öğle namazı için kalktı, ezan okudu, erkekleri öne saf tutturdu, onların arkasına (bülûğa ermeyen) erkek çocukları aldı, erkek çocukların arkasına da kadınları saf tutturdu. Sonra namaz için kâmet getirdi, öne geçti… Tâdil-i erkân üzere namaz kıldırdı. Namazı bitirince kavmine döndü ve şöyle dedi:</a:t>
            </a:r>
            <a:r>
              <a:rPr lang="tr-TR" dirty="0" smtClean="0"/>
              <a:t>“–</a:t>
            </a:r>
            <a:r>
              <a:rPr lang="tr-TR" sz="3600" dirty="0" smtClean="0">
                <a:solidFill>
                  <a:srgbClr val="00B050"/>
                </a:solidFill>
                <a:latin typeface="Arial Rounded MT Bold" pitchFamily="34" charset="0"/>
              </a:rPr>
              <a:t>Namazdaki şu tekbirlerimi, ezberleyin, rükû ve secdemi öğrenin. Çünkü bu, gündüzün şu vaktinde bize namaz kıldıran Allah Rasûlü’nün namazıdır</a:t>
            </a:r>
            <a:r>
              <a:rPr lang="tr-TR" dirty="0" smtClean="0"/>
              <a:t>… </a:t>
            </a:r>
            <a:endParaRPr lang="tr-TR" dirty="0">
              <a:solidFill>
                <a:srgbClr val="00B050"/>
              </a:solidFill>
              <a:latin typeface="Arial Rounded MT Bold" pitchFamily="34" charset="0"/>
            </a:endParaRPr>
          </a:p>
        </p:txBody>
      </p:sp>
    </p:spTree>
  </p:cSld>
  <p:clrMapOvr>
    <a:masterClrMapping/>
  </p:clrMapOvr>
  <p:transition>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188640"/>
            <a:ext cx="8640960" cy="1477886"/>
          </a:xfrm>
          <a:solidFill>
            <a:schemeClr val="accent6">
              <a:lumMod val="40000"/>
              <a:lumOff val="60000"/>
            </a:schemeClr>
          </a:solidFill>
        </p:spPr>
        <p:txBody>
          <a:bodyPr>
            <a:normAutofit fontScale="90000"/>
          </a:bodyPr>
          <a:lstStyle/>
          <a:p>
            <a:pPr algn="ctr"/>
            <a:r>
              <a:rPr lang="tr-TR" b="1" dirty="0" smtClean="0">
                <a:solidFill>
                  <a:schemeClr val="accent1">
                    <a:lumMod val="50000"/>
                  </a:schemeClr>
                </a:solidFill>
              </a:rPr>
              <a:t>2- DİNÎ HÜKÜMLERİ TEDRÎCÎ BİR SİSTEMLE YAVAŞ YAVAŞ ÖĞRETİRDİ</a:t>
            </a:r>
            <a:endParaRPr lang="tr-TR" dirty="0" smtClean="0">
              <a:solidFill>
                <a:schemeClr val="accent1">
                  <a:lumMod val="50000"/>
                </a:schemeClr>
              </a:solidFill>
            </a:endParaRPr>
          </a:p>
        </p:txBody>
      </p:sp>
      <p:sp>
        <p:nvSpPr>
          <p:cNvPr id="3" name="2 İçerik Yer Tutucusu"/>
          <p:cNvSpPr>
            <a:spLocks noGrp="1"/>
          </p:cNvSpPr>
          <p:nvPr>
            <p:ph idx="1"/>
          </p:nvPr>
        </p:nvSpPr>
        <p:spPr>
          <a:xfrm>
            <a:off x="251520" y="1882808"/>
            <a:ext cx="8892480" cy="4572000"/>
          </a:xfrm>
          <a:solidFill>
            <a:schemeClr val="accent3">
              <a:lumMod val="20000"/>
              <a:lumOff val="80000"/>
            </a:schemeClr>
          </a:solidFill>
        </p:spPr>
        <p:txBody>
          <a:bodyPr>
            <a:normAutofit fontScale="85000" lnSpcReduction="20000"/>
          </a:bodyPr>
          <a:lstStyle/>
          <a:p>
            <a:r>
              <a:rPr lang="tr-TR" sz="3200" dirty="0" smtClean="0">
                <a:solidFill>
                  <a:schemeClr val="accent6">
                    <a:lumMod val="50000"/>
                  </a:schemeClr>
                </a:solidFill>
                <a:latin typeface="Arial Rounded MT Bold" pitchFamily="34" charset="0"/>
              </a:rPr>
              <a:t>Muhâtabın kâbiliyetine göre tâlim etmiştir.</a:t>
            </a:r>
          </a:p>
          <a:p>
            <a:r>
              <a:rPr lang="tr-TR" sz="3200" dirty="0" smtClean="0">
                <a:solidFill>
                  <a:schemeClr val="accent6">
                    <a:lumMod val="50000"/>
                  </a:schemeClr>
                </a:solidFill>
                <a:latin typeface="Arial Rounded MT Bold" pitchFamily="34" charset="0"/>
              </a:rPr>
              <a:t>Cenâb-ı Hak kâinâta ve insan tabiatına tedrîcîlik kânununu koymuştur. Bir şey birden bire oluvermez. Yavaş yavaş şartları oluşur ve derece derece meydana gelir. Meselâ insan dokuz ayda gelişimini tamamlar ve doğar. Bunun gibi zihnî melekeler de kademe kademe gelişir ve ilerler. İnsan bir ilmi birden bire öğrenivermez. Evvelâ esas kâidelerini öğrenir, sonra teferruatına girerek bölüm bölüm öğrenir ve böylece bir bütünü tamamlar. Kolaydan zora, küçükten büyüğe doğru yavaş yavaş mesafe kat eder.</a:t>
            </a:r>
            <a:endParaRPr lang="tr-TR" dirty="0"/>
          </a:p>
        </p:txBody>
      </p:sp>
    </p:spTree>
  </p:cSld>
  <p:clrMapOvr>
    <a:masterClrMapping/>
  </p:clrMapOvr>
  <p:transition>
    <p:pull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80720"/>
          </a:xfrm>
          <a:solidFill>
            <a:schemeClr val="accent3">
              <a:lumMod val="20000"/>
              <a:lumOff val="80000"/>
            </a:schemeClr>
          </a:solidFill>
        </p:spPr>
        <p:txBody>
          <a:bodyPr>
            <a:normAutofit/>
          </a:bodyPr>
          <a:lstStyle/>
          <a:p>
            <a:r>
              <a:rPr lang="tr-TR" sz="3600" dirty="0" smtClean="0">
                <a:solidFill>
                  <a:schemeClr val="accent6">
                    <a:lumMod val="50000"/>
                  </a:schemeClr>
                </a:solidFill>
                <a:latin typeface="Arial Rounded MT Bold" pitchFamily="34" charset="0"/>
              </a:rPr>
              <a:t>Dînî tâlim ve terbiyede de bu esasa riâyet etmelidir. Muhâtaptan bir anda her şeyi öğrenip tatbik etmesini istemek doğru değildir. Onun zamana ve tedricîliğe ihtiyacı olduğunu bilmek îcâb eder. Evvelâ îtikâdî meseleleri, sonra mühim ibâdetleri ve muâmelâtı, daha sonra da âdâb ve erkânı öğretmelidir.</a:t>
            </a:r>
            <a:endParaRPr lang="tr-TR" sz="3600" dirty="0">
              <a:solidFill>
                <a:schemeClr val="accent6">
                  <a:lumMod val="50000"/>
                </a:schemeClr>
              </a:solidFill>
              <a:latin typeface="Arial Rounded MT Bold" pitchFamily="34" charset="0"/>
            </a:endParaRPr>
          </a:p>
        </p:txBody>
      </p:sp>
    </p:spTree>
  </p:cSld>
  <p:clrMapOvr>
    <a:masterClrMapping/>
  </p:clrMapOvr>
  <p:transition>
    <p:pull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0"/>
            <a:ext cx="8784976" cy="6597352"/>
          </a:xfrm>
          <a:solidFill>
            <a:schemeClr val="accent1">
              <a:lumMod val="40000"/>
              <a:lumOff val="60000"/>
            </a:schemeClr>
          </a:solidFill>
        </p:spPr>
        <p:txBody>
          <a:bodyPr>
            <a:normAutofit fontScale="92500" lnSpcReduction="20000"/>
          </a:bodyPr>
          <a:lstStyle/>
          <a:p>
            <a:r>
              <a:rPr lang="tr-TR" dirty="0" smtClean="0">
                <a:solidFill>
                  <a:schemeClr val="accent6">
                    <a:lumMod val="50000"/>
                  </a:schemeClr>
                </a:solidFill>
                <a:latin typeface="Arial Rounded MT Bold" pitchFamily="34" charset="0"/>
              </a:rPr>
              <a:t>Bazı haramlar birkaç merhalede tamamen yasaklanmıştır.</a:t>
            </a:r>
          </a:p>
          <a:p>
            <a:r>
              <a:rPr lang="tr-TR" dirty="0" smtClean="0">
                <a:solidFill>
                  <a:schemeClr val="accent6">
                    <a:lumMod val="50000"/>
                  </a:schemeClr>
                </a:solidFill>
                <a:latin typeface="Arial Rounded MT Bold" pitchFamily="34" charset="0"/>
              </a:rPr>
              <a:t>Rasûlullah (s.a.v) </a:t>
            </a:r>
            <a:r>
              <a:rPr lang="tr-TR" b="1" dirty="0" smtClean="0">
                <a:solidFill>
                  <a:schemeClr val="accent6">
                    <a:lumMod val="50000"/>
                  </a:schemeClr>
                </a:solidFill>
                <a:latin typeface="Arial Rounded MT Bold" pitchFamily="34" charset="0"/>
              </a:rPr>
              <a:t>Muâz bin Cebel</a:t>
            </a:r>
            <a:r>
              <a:rPr lang="tr-TR" dirty="0" smtClean="0">
                <a:solidFill>
                  <a:schemeClr val="accent6">
                    <a:lumMod val="50000"/>
                  </a:schemeClr>
                </a:solidFill>
                <a:latin typeface="Arial Rounded MT Bold" pitchFamily="34" charset="0"/>
              </a:rPr>
              <a:t>’i Yemen’e gönderirken ona şu tavsiyelerde bulunmuştur:</a:t>
            </a:r>
          </a:p>
          <a:p>
            <a:r>
              <a:rPr lang="tr-TR" i="1" dirty="0" smtClean="0">
                <a:solidFill>
                  <a:schemeClr val="accent6">
                    <a:lumMod val="50000"/>
                  </a:schemeClr>
                </a:solidFill>
                <a:latin typeface="Arial Rounded MT Bold" pitchFamily="34" charset="0"/>
              </a:rPr>
              <a:t>“Muhakkak ki sen ehl-i kitap olan bir topluma gidiyorsun. Onları, Allah’tan başka ilâh olmadığına ve benim Allah’ın resulü olduğuma şehâdet etmeye dâvet et. Şayet buna itaat ederlerse, Allah’ın kendilerine bir gündüz ve gecede beş vakit namazı farz kıldığını bildir. Bunu kabul edip itaat ederlerse, zenginlerinden alınıp fakirlerine verilmek üzere kendilerine zekâtın farz kılındığını haber ver. Buna da itaat ettikleri takdirde, mallarının en kıymetlilerini almaktan sakın! Mazlumun bedduasını almaktan çekin, çünkü onun bedduası ile Allah arasında perde yoktur.” </a:t>
            </a:r>
            <a:endParaRPr lang="tr-TR" dirty="0">
              <a:solidFill>
                <a:schemeClr val="accent6">
                  <a:lumMod val="50000"/>
                </a:schemeClr>
              </a:solidFill>
              <a:latin typeface="Arial Rounded MT Bold" pitchFamily="34" charset="0"/>
            </a:endParaRPr>
          </a:p>
        </p:txBody>
      </p:sp>
    </p:spTree>
  </p:cSld>
  <p:clrMapOvr>
    <a:masterClrMapping/>
  </p:clrMapOvr>
  <p:transition>
    <p:pull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640960" cy="6408712"/>
          </a:xfrm>
          <a:solidFill>
            <a:schemeClr val="accent1">
              <a:lumMod val="40000"/>
              <a:lumOff val="60000"/>
            </a:schemeClr>
          </a:solidFill>
        </p:spPr>
        <p:txBody>
          <a:bodyPr>
            <a:normAutofit fontScale="92500" lnSpcReduction="20000"/>
          </a:bodyPr>
          <a:lstStyle/>
          <a:p>
            <a:r>
              <a:rPr lang="tr-TR" b="1" dirty="0" smtClean="0">
                <a:solidFill>
                  <a:schemeClr val="accent6">
                    <a:lumMod val="50000"/>
                  </a:schemeClr>
                </a:solidFill>
                <a:latin typeface="Arial Rounded MT Bold" pitchFamily="34" charset="0"/>
              </a:rPr>
              <a:t>Cündeb bin Abdullah</a:t>
            </a:r>
            <a:r>
              <a:rPr lang="tr-TR" dirty="0" smtClean="0">
                <a:solidFill>
                  <a:schemeClr val="accent6">
                    <a:lumMod val="50000"/>
                  </a:schemeClr>
                </a:solidFill>
                <a:latin typeface="Arial Rounded MT Bold" pitchFamily="34" charset="0"/>
              </a:rPr>
              <a:t> (r.a) şöyle anlatır:</a:t>
            </a:r>
          </a:p>
          <a:p>
            <a:r>
              <a:rPr lang="tr-TR" dirty="0" smtClean="0">
                <a:solidFill>
                  <a:schemeClr val="accent6">
                    <a:lumMod val="50000"/>
                  </a:schemeClr>
                </a:solidFill>
                <a:latin typeface="Arial Rounded MT Bold" pitchFamily="34" charset="0"/>
              </a:rPr>
              <a:t>“Biz, Nebiyy-i Muhterem (s.a.v)’in yanında bulunan ergenlik çağında bir grup genç idik. Kur’ân’ı öğrenmeden evvel imanı öğrendik. Daha sonra Kur’ân’ı öğrendik de onun sayesinde imanımız arttı.”</a:t>
            </a:r>
          </a:p>
          <a:p>
            <a:r>
              <a:rPr lang="tr-TR" b="1" dirty="0" smtClean="0">
                <a:solidFill>
                  <a:schemeClr val="accent6">
                    <a:lumMod val="50000"/>
                  </a:schemeClr>
                </a:solidFill>
                <a:latin typeface="Arial Rounded MT Bold" pitchFamily="34" charset="0"/>
              </a:rPr>
              <a:t>Ebû Abdurrahman es-</a:t>
            </a:r>
            <a:r>
              <a:rPr lang="tr-TR" b="1" dirty="0" err="1" smtClean="0">
                <a:solidFill>
                  <a:schemeClr val="accent6">
                    <a:lumMod val="50000"/>
                  </a:schemeClr>
                </a:solidFill>
                <a:latin typeface="Arial Rounded MT Bold" pitchFamily="34" charset="0"/>
              </a:rPr>
              <a:t>Sülemî</a:t>
            </a:r>
            <a:r>
              <a:rPr lang="tr-TR" dirty="0" smtClean="0">
                <a:solidFill>
                  <a:schemeClr val="accent6">
                    <a:lumMod val="50000"/>
                  </a:schemeClr>
                </a:solidFill>
                <a:latin typeface="Arial Rounded MT Bold" pitchFamily="34" charset="0"/>
              </a:rPr>
              <a:t> de şöyle anlatıyor:Allah Rasûlü (s.a.v)’in ashâbından bizlere Kurân-ı Kerim tâlim eden biri vardı. Bize şu haberi verdi:“Biz, Peygamber Efendimiz’den on âyet alır, bunlardaki bilgileri ve amelleri öğrenmeden diğer on âyete geçmezdik. Rasûlullah (s.a.v) bize hem ilim hem de ameli (birlikte) öğretirdi</a:t>
            </a:r>
            <a:r>
              <a:rPr lang="tr-TR" dirty="0" smtClean="0">
                <a:solidFill>
                  <a:schemeClr val="accent6">
                    <a:lumMod val="50000"/>
                  </a:schemeClr>
                </a:solidFill>
                <a:latin typeface="Aharoni" pitchFamily="2" charset="-79"/>
                <a:cs typeface="Aharoni" pitchFamily="2" charset="-79"/>
              </a:rPr>
              <a:t>..” Rasûlullah (s.a.v) her seviyedeki ve her yaştaki insanın muallimidir:</a:t>
            </a:r>
          </a:p>
          <a:p>
            <a:r>
              <a:rPr lang="tr-TR" dirty="0" smtClean="0">
                <a:solidFill>
                  <a:schemeClr val="accent6">
                    <a:lumMod val="50000"/>
                  </a:schemeClr>
                </a:solidFill>
                <a:latin typeface="Aharoni" pitchFamily="2" charset="-79"/>
                <a:cs typeface="Aharoni" pitchFamily="2" charset="-79"/>
              </a:rPr>
              <a:t>Câhil-âlim, bedevi-üst zümre, çocuk-yetişkin…</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712968" cy="1666526"/>
          </a:xfrm>
          <a:solidFill>
            <a:srgbClr val="92D050"/>
          </a:solidFill>
          <a:ln>
            <a:solidFill>
              <a:schemeClr val="accent5">
                <a:lumMod val="60000"/>
                <a:lumOff val="40000"/>
              </a:schemeClr>
            </a:solidFill>
          </a:ln>
        </p:spPr>
        <p:txBody>
          <a:bodyPr>
            <a:normAutofit fontScale="90000"/>
          </a:bodyPr>
          <a:lstStyle/>
          <a:p>
            <a:pPr algn="ctr"/>
            <a:r>
              <a:rPr lang="tr-TR" b="1" dirty="0" smtClean="0"/>
              <a:t>- </a:t>
            </a:r>
            <a:r>
              <a:rPr lang="tr-TR" b="1" dirty="0" smtClean="0">
                <a:solidFill>
                  <a:schemeClr val="accent3">
                    <a:lumMod val="75000"/>
                  </a:schemeClr>
                </a:solidFill>
                <a:latin typeface="Arial Rounded MT Bold" pitchFamily="34" charset="0"/>
              </a:rPr>
              <a:t>ÖĞRETİRKEN ÎTİDALE VE İNSANLARI BIKTIRMAMAYA DİKKAT EDERDİ</a:t>
            </a:r>
            <a:endParaRPr lang="tr-TR" dirty="0">
              <a:solidFill>
                <a:schemeClr val="accent3">
                  <a:lumMod val="75000"/>
                </a:schemeClr>
              </a:solidFill>
              <a:latin typeface="Arial Rounded MT Bold" pitchFamily="34" charset="0"/>
            </a:endParaRPr>
          </a:p>
        </p:txBody>
      </p:sp>
      <p:sp>
        <p:nvSpPr>
          <p:cNvPr id="3" name="2 İçerik Yer Tutucusu"/>
          <p:cNvSpPr>
            <a:spLocks noGrp="1"/>
          </p:cNvSpPr>
          <p:nvPr>
            <p:ph idx="1"/>
          </p:nvPr>
        </p:nvSpPr>
        <p:spPr>
          <a:xfrm>
            <a:off x="323528" y="1882808"/>
            <a:ext cx="8568952" cy="4572000"/>
          </a:xfrm>
          <a:solidFill>
            <a:schemeClr val="accent5">
              <a:lumMod val="20000"/>
              <a:lumOff val="80000"/>
            </a:schemeClr>
          </a:solidFill>
        </p:spPr>
        <p:txBody>
          <a:bodyPr>
            <a:normAutofit fontScale="77500" lnSpcReduction="20000"/>
          </a:bodyPr>
          <a:lstStyle/>
          <a:p>
            <a:r>
              <a:rPr lang="tr-TR" b="1" dirty="0" smtClean="0">
                <a:solidFill>
                  <a:schemeClr val="accent5">
                    <a:lumMod val="50000"/>
                  </a:schemeClr>
                </a:solidFill>
                <a:latin typeface="Arial Rounded MT Bold" pitchFamily="34" charset="0"/>
              </a:rPr>
              <a:t>Ebû Mûsâ</a:t>
            </a:r>
            <a:r>
              <a:rPr lang="tr-TR" dirty="0" smtClean="0">
                <a:solidFill>
                  <a:schemeClr val="accent5">
                    <a:lumMod val="50000"/>
                  </a:schemeClr>
                </a:solidFill>
                <a:latin typeface="Arial Rounded MT Bold" pitchFamily="34" charset="0"/>
              </a:rPr>
              <a:t> (r.a) anlatıyor:</a:t>
            </a:r>
          </a:p>
          <a:p>
            <a:r>
              <a:rPr lang="tr-TR" dirty="0" smtClean="0">
                <a:solidFill>
                  <a:schemeClr val="accent5">
                    <a:lumMod val="50000"/>
                  </a:schemeClr>
                </a:solidFill>
                <a:latin typeface="Arial Rounded MT Bold" pitchFamily="34" charset="0"/>
              </a:rPr>
              <a:t>“Rasûlullah (s.a.v) ashabından birini herhangi bir iş için gönderdiğinde:</a:t>
            </a:r>
          </a:p>
          <a:p>
            <a:r>
              <a:rPr lang="tr-TR" i="1" dirty="0" smtClean="0">
                <a:solidFill>
                  <a:srgbClr val="7030A0"/>
                </a:solidFill>
                <a:latin typeface="Arial Rounded MT Bold" pitchFamily="34" charset="0"/>
              </a:rPr>
              <a:t>«Müjdeleyiniz, nefret ettirmeyiniz. Kolaylaştırınız, zorlaştırmayınız»</a:t>
            </a:r>
            <a:r>
              <a:rPr lang="tr-TR" dirty="0" smtClean="0">
                <a:solidFill>
                  <a:schemeClr val="accent5">
                    <a:lumMod val="50000"/>
                  </a:schemeClr>
                </a:solidFill>
                <a:latin typeface="Arial Rounded MT Bold" pitchFamily="34" charset="0"/>
              </a:rPr>
              <a:t> diye emir buyururdu.”</a:t>
            </a:r>
          </a:p>
          <a:p>
            <a:r>
              <a:rPr lang="tr-TR" b="1" dirty="0" smtClean="0">
                <a:solidFill>
                  <a:schemeClr val="accent5">
                    <a:lumMod val="50000"/>
                  </a:schemeClr>
                </a:solidFill>
                <a:latin typeface="Arial Rounded MT Bold" pitchFamily="34" charset="0"/>
              </a:rPr>
              <a:t>Abdullah bin Mes’ûd</a:t>
            </a:r>
            <a:r>
              <a:rPr lang="tr-TR" dirty="0" smtClean="0">
                <a:solidFill>
                  <a:schemeClr val="accent5">
                    <a:lumMod val="50000"/>
                  </a:schemeClr>
                </a:solidFill>
                <a:latin typeface="Arial Rounded MT Bold" pitchFamily="34" charset="0"/>
              </a:rPr>
              <a:t> (r.a) insanlara perşembe günleri vaaz ederdi. Bir kimse ona:</a:t>
            </a:r>
          </a:p>
          <a:p>
            <a:r>
              <a:rPr lang="tr-TR" dirty="0" smtClean="0">
                <a:solidFill>
                  <a:schemeClr val="accent5">
                    <a:lumMod val="50000"/>
                  </a:schemeClr>
                </a:solidFill>
                <a:latin typeface="Arial Rounded MT Bold" pitchFamily="34" charset="0"/>
              </a:rPr>
              <a:t>“–Ebû Abdurrahman! Keşke bize her gün vaaz etsen” dedi. İbn-i Mes’ûd (r.a) şunları söyledi:</a:t>
            </a:r>
          </a:p>
          <a:p>
            <a:r>
              <a:rPr lang="tr-TR" dirty="0" smtClean="0">
                <a:solidFill>
                  <a:schemeClr val="accent5">
                    <a:lumMod val="50000"/>
                  </a:schemeClr>
                </a:solidFill>
                <a:latin typeface="Arial Rounded MT Bold" pitchFamily="34" charset="0"/>
              </a:rPr>
              <a:t>“–Sizi usandırmamak için her gün vaaz etmiyorum. Nitekim Rasûlullah (s.a.v) de bıkıp usanmayalım diye, dinlemeye istekli olduğumuz günleri kollardı.”</a:t>
            </a:r>
            <a:endParaRPr lang="tr-TR" dirty="0">
              <a:solidFill>
                <a:schemeClr val="accent5">
                  <a:lumMod val="50000"/>
                </a:schemeClr>
              </a:solidFill>
              <a:latin typeface="Arial Rounded MT Bold"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a:solidFill>
            <a:schemeClr val="accent5">
              <a:lumMod val="20000"/>
              <a:lumOff val="80000"/>
            </a:schemeClr>
          </a:solidFill>
        </p:spPr>
        <p:txBody>
          <a:bodyPr>
            <a:normAutofit fontScale="92500" lnSpcReduction="20000"/>
          </a:bodyPr>
          <a:lstStyle/>
          <a:p>
            <a:r>
              <a:rPr lang="tr-TR" dirty="0" smtClean="0">
                <a:solidFill>
                  <a:schemeClr val="tx2">
                    <a:lumMod val="10000"/>
                  </a:schemeClr>
                </a:solidFill>
                <a:latin typeface="Arial Rounded MT Bold" pitchFamily="34" charset="0"/>
              </a:rPr>
              <a:t>İbâdette dahî o şekilde davranmıştır. Bir sahâbî namazı çok uzatınca onu “Nefret mi ettireceksin?” diye îkâz buyurmuştur.</a:t>
            </a:r>
          </a:p>
          <a:p>
            <a:r>
              <a:rPr lang="tr-TR" b="1" dirty="0" smtClean="0">
                <a:solidFill>
                  <a:schemeClr val="tx2">
                    <a:lumMod val="10000"/>
                  </a:schemeClr>
                </a:solidFill>
                <a:latin typeface="Arial Rounded MT Bold" pitchFamily="34" charset="0"/>
              </a:rPr>
              <a:t>Muâz bin Cebel</a:t>
            </a:r>
            <a:r>
              <a:rPr lang="tr-TR" dirty="0" smtClean="0">
                <a:solidFill>
                  <a:schemeClr val="tx2">
                    <a:lumMod val="10000"/>
                  </a:schemeClr>
                </a:solidFill>
                <a:latin typeface="Arial Rounded MT Bold" pitchFamily="34" charset="0"/>
              </a:rPr>
              <a:t> (r.a) kavmine imamlık yapardı. Bir gece namaz kıldırırken Bakara sûresini okumaya başladı. Bir kişi selam vererek cemaatten ayrıldı, namazını tek başına kılarak çekip gitti. Ona:</a:t>
            </a:r>
          </a:p>
          <a:p>
            <a:r>
              <a:rPr lang="tr-TR" dirty="0" smtClean="0">
                <a:solidFill>
                  <a:schemeClr val="tx2">
                    <a:lumMod val="10000"/>
                  </a:schemeClr>
                </a:solidFill>
                <a:latin typeface="Arial Rounded MT Bold" pitchFamily="34" charset="0"/>
              </a:rPr>
              <a:t>“−Ey filan, nifak mı çıkarıyorsun?” dediler. O da:</a:t>
            </a:r>
          </a:p>
          <a:p>
            <a:r>
              <a:rPr lang="tr-TR" dirty="0" smtClean="0">
                <a:solidFill>
                  <a:schemeClr val="tx2">
                    <a:lumMod val="10000"/>
                  </a:schemeClr>
                </a:solidFill>
                <a:latin typeface="Arial Rounded MT Bold" pitchFamily="34" charset="0"/>
              </a:rPr>
              <a:t>“−Vallahi hayır, Rasûlullah (s.a.v)’e gidip (Muâz’ın yaptığını) haber vereceğim” dedi. Efendimiz’in yanına vardığında:</a:t>
            </a:r>
          </a:p>
          <a:p>
            <a:r>
              <a:rPr lang="tr-TR" dirty="0" smtClean="0">
                <a:solidFill>
                  <a:schemeClr val="tx2">
                    <a:lumMod val="10000"/>
                  </a:schemeClr>
                </a:solidFill>
                <a:latin typeface="Arial Rounded MT Bold" pitchFamily="34" charset="0"/>
              </a:rPr>
              <a:t>“–Ey Allah’ın Rasûlü, biz develerle su taşıyan insanlarız. Gündüzleri çalışıyoruz. Muâz bize gelip Bakara sûresi ile namaz kıldırmaya başladı” dedi.</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80720"/>
          </a:xfrm>
          <a:solidFill>
            <a:schemeClr val="accent5">
              <a:lumMod val="20000"/>
              <a:lumOff val="80000"/>
            </a:schemeClr>
          </a:solidFill>
        </p:spPr>
        <p:txBody>
          <a:bodyPr>
            <a:normAutofit fontScale="92500"/>
          </a:bodyPr>
          <a:lstStyle/>
          <a:p>
            <a:r>
              <a:rPr lang="tr-TR" dirty="0" smtClean="0">
                <a:solidFill>
                  <a:schemeClr val="tx2">
                    <a:lumMod val="10000"/>
                  </a:schemeClr>
                </a:solidFill>
                <a:latin typeface="Arial Rounded MT Bold" pitchFamily="34" charset="0"/>
              </a:rPr>
              <a:t>Rasûlullah Efendimiz, Hz. Muâz’a yöneldi ve:</a:t>
            </a:r>
          </a:p>
          <a:p>
            <a:r>
              <a:rPr lang="tr-TR" i="1" dirty="0" smtClean="0">
                <a:solidFill>
                  <a:schemeClr val="tx2">
                    <a:lumMod val="10000"/>
                  </a:schemeClr>
                </a:solidFill>
                <a:latin typeface="Arial Rounded MT Bold" pitchFamily="34" charset="0"/>
              </a:rPr>
              <a:t>“–Ey Muâz, sen fitneci misin? Veşşemsi’yi, Vedduhâ’yı, Velleyli izâ yeğşa’yı, Sebbihisme Rabbikel-</a:t>
            </a:r>
            <a:r>
              <a:rPr lang="tr-TR" i="1" dirty="0" err="1" smtClean="0">
                <a:solidFill>
                  <a:schemeClr val="tx2">
                    <a:lumMod val="10000"/>
                  </a:schemeClr>
                </a:solidFill>
                <a:latin typeface="Arial Rounded MT Bold" pitchFamily="34" charset="0"/>
              </a:rPr>
              <a:t>a’lâ’yı</a:t>
            </a:r>
            <a:r>
              <a:rPr lang="tr-TR" i="1" dirty="0" smtClean="0">
                <a:solidFill>
                  <a:schemeClr val="tx2">
                    <a:lumMod val="10000"/>
                  </a:schemeClr>
                </a:solidFill>
                <a:latin typeface="Arial Rounded MT Bold" pitchFamily="34" charset="0"/>
              </a:rPr>
              <a:t> oku!”</a:t>
            </a:r>
            <a:r>
              <a:rPr lang="tr-TR" dirty="0" smtClean="0">
                <a:solidFill>
                  <a:schemeClr val="tx2">
                    <a:lumMod val="10000"/>
                  </a:schemeClr>
                </a:solidFill>
                <a:latin typeface="Arial Rounded MT Bold" pitchFamily="34" charset="0"/>
              </a:rPr>
              <a:t> buyurarak ona kısa sûreleri okumasını tavsiye etti. </a:t>
            </a:r>
          </a:p>
          <a:p>
            <a:r>
              <a:rPr lang="tr-TR" b="1" dirty="0" smtClean="0">
                <a:solidFill>
                  <a:schemeClr val="tx2">
                    <a:lumMod val="10000"/>
                  </a:schemeClr>
                </a:solidFill>
                <a:latin typeface="Arial Rounded MT Bold" pitchFamily="34" charset="0"/>
              </a:rPr>
              <a:t>İbn-i Abbas</a:t>
            </a:r>
            <a:r>
              <a:rPr lang="tr-TR" dirty="0" smtClean="0">
                <a:solidFill>
                  <a:schemeClr val="tx2">
                    <a:lumMod val="10000"/>
                  </a:schemeClr>
                </a:solidFill>
                <a:latin typeface="Arial Rounded MT Bold" pitchFamily="34" charset="0"/>
              </a:rPr>
              <a:t> (r.a) talebeleriyle birlikte oturduğunda onlara bir müddet hadîs-i şerîf nakleder, sonra:</a:t>
            </a:r>
          </a:p>
          <a:p>
            <a:r>
              <a:rPr lang="tr-TR" dirty="0" smtClean="0">
                <a:solidFill>
                  <a:schemeClr val="tx2">
                    <a:lumMod val="10000"/>
                  </a:schemeClr>
                </a:solidFill>
                <a:latin typeface="Arial Rounded MT Bold" pitchFamily="34" charset="0"/>
              </a:rPr>
              <a:t>“–İştahımızı açın! Yâni lâtife yapın, şiir okuyun, muhakkak ki rûh da, bedenlerin usanması gibi usanır” der ve Arapların </a:t>
            </a:r>
            <a:r>
              <a:rPr lang="tr-TR" dirty="0" err="1" smtClean="0">
                <a:solidFill>
                  <a:schemeClr val="tx2">
                    <a:lumMod val="10000"/>
                  </a:schemeClr>
                </a:solidFill>
                <a:latin typeface="Arial Rounded MT Bold" pitchFamily="34" charset="0"/>
              </a:rPr>
              <a:t>darb</a:t>
            </a:r>
            <a:r>
              <a:rPr lang="tr-TR" dirty="0" smtClean="0">
                <a:solidFill>
                  <a:schemeClr val="tx2">
                    <a:lumMod val="10000"/>
                  </a:schemeClr>
                </a:solidFill>
                <a:latin typeface="Arial Rounded MT Bold" pitchFamily="34" charset="0"/>
              </a:rPr>
              <a:t>-ı mesellerini anlatmaya başlardı. Sonra yine derse döner ve bunu ihtiyaç duydukça defalarca tekrarlardı</a:t>
            </a:r>
            <a:endParaRPr lang="tr-TR" dirty="0">
              <a:solidFill>
                <a:schemeClr val="tx2">
                  <a:lumMod val="10000"/>
                </a:schemeClr>
              </a:solidFill>
              <a:latin typeface="Arial Rounded MT Bold"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568952" cy="6408712"/>
          </a:xfrm>
          <a:solidFill>
            <a:schemeClr val="accent5">
              <a:lumMod val="20000"/>
              <a:lumOff val="80000"/>
            </a:schemeClr>
          </a:solidFill>
        </p:spPr>
        <p:txBody>
          <a:bodyPr/>
          <a:lstStyle/>
          <a:p>
            <a:pPr lvl="0"/>
            <a:r>
              <a:rPr lang="tr-TR" dirty="0" smtClean="0">
                <a:solidFill>
                  <a:schemeClr val="tx2">
                    <a:lumMod val="10000"/>
                  </a:schemeClr>
                </a:solidFill>
                <a:latin typeface="Arial Rounded MT Bold" pitchFamily="34" charset="0"/>
              </a:rPr>
              <a:t>Bir Öğretmen Öğrencisinin hâlini simasından anlayacak…</a:t>
            </a:r>
          </a:p>
          <a:p>
            <a:pPr lvl="0"/>
            <a:r>
              <a:rPr lang="tr-TR" dirty="0" smtClean="0">
                <a:solidFill>
                  <a:schemeClr val="tx2">
                    <a:lumMod val="10000"/>
                  </a:schemeClr>
                </a:solidFill>
                <a:latin typeface="Arial Rounded MT Bold" pitchFamily="34" charset="0"/>
              </a:rPr>
              <a:t>Fuzûlî tekrarlar bıkkınlık verir…</a:t>
            </a:r>
          </a:p>
          <a:p>
            <a:pPr lvl="0"/>
            <a:r>
              <a:rPr lang="tr-TR" dirty="0" smtClean="0">
                <a:solidFill>
                  <a:schemeClr val="tx2">
                    <a:lumMod val="10000"/>
                  </a:schemeClr>
                </a:solidFill>
                <a:latin typeface="Arial Rounded MT Bold" pitchFamily="34" charset="0"/>
              </a:rPr>
              <a:t>Öğretmen zil çaldığında derse girmeli, zilin çalmasıyla da dersten çıkmalıdır.</a:t>
            </a:r>
            <a:endParaRPr lang="tr-TR" dirty="0">
              <a:solidFill>
                <a:schemeClr val="tx2">
                  <a:lumMod val="10000"/>
                </a:schemeClr>
              </a:solidFill>
              <a:latin typeface="Arial Rounded MT Bold" pitchFamily="34" charset="0"/>
            </a:endParaRPr>
          </a:p>
        </p:txBody>
      </p:sp>
    </p:spTree>
  </p:cSld>
  <p:clrMapOvr>
    <a:masterClrMapping/>
  </p:clrMapOvr>
  <p:transition>
    <p:pull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0"/>
            <a:ext cx="8568952" cy="1666526"/>
          </a:xfrm>
          <a:solidFill>
            <a:schemeClr val="accent5"/>
          </a:solidFill>
        </p:spPr>
        <p:txBody>
          <a:bodyPr/>
          <a:lstStyle/>
          <a:p>
            <a:r>
              <a:rPr lang="tr-TR" b="1" dirty="0" smtClean="0">
                <a:solidFill>
                  <a:srgbClr val="FF0000"/>
                </a:solidFill>
              </a:rPr>
              <a:t>ŞAHSÎ FARKLILIKLARI GÖZ ÖNÜNDE BULUNDURURDU</a:t>
            </a:r>
            <a:endParaRPr lang="tr-TR" dirty="0">
              <a:solidFill>
                <a:srgbClr val="FF0000"/>
              </a:solidFill>
            </a:endParaRPr>
          </a:p>
        </p:txBody>
      </p:sp>
      <p:sp>
        <p:nvSpPr>
          <p:cNvPr id="3" name="2 İçerik Yer Tutucusu"/>
          <p:cNvSpPr>
            <a:spLocks noGrp="1"/>
          </p:cNvSpPr>
          <p:nvPr>
            <p:ph idx="1"/>
          </p:nvPr>
        </p:nvSpPr>
        <p:spPr>
          <a:xfrm>
            <a:off x="179512" y="1844824"/>
            <a:ext cx="8712968" cy="4752528"/>
          </a:xfrm>
          <a:solidFill>
            <a:srgbClr val="7030A0"/>
          </a:solidFill>
        </p:spPr>
        <p:txBody>
          <a:bodyPr>
            <a:normAutofit fontScale="70000" lnSpcReduction="20000"/>
          </a:bodyPr>
          <a:lstStyle/>
          <a:p>
            <a:r>
              <a:rPr lang="tr-TR" dirty="0" smtClean="0">
                <a:solidFill>
                  <a:schemeClr val="bg1">
                    <a:lumMod val="95000"/>
                    <a:lumOff val="5000"/>
                  </a:schemeClr>
                </a:solidFill>
                <a:latin typeface="Arial Rounded MT Bold" pitchFamily="34" charset="0"/>
              </a:rPr>
              <a:t>Peygamber Efendimiz’e farklı kültürlerden, farklı kabîlelerden ve farklı seviyelerde insanlar gelirdi. Allah Rasûlü (s.a.v), onların anlayacağı dille karakter ve ihtiyaçlarına göre hitâb ederdi. Sorularına durumlarına göre cevap verirdi. Meselâ:</a:t>
            </a:r>
          </a:p>
          <a:p>
            <a:r>
              <a:rPr lang="tr-TR" dirty="0" smtClean="0">
                <a:solidFill>
                  <a:schemeClr val="bg1">
                    <a:lumMod val="95000"/>
                    <a:lumOff val="5000"/>
                  </a:schemeClr>
                </a:solidFill>
                <a:latin typeface="Arial Rounded MT Bold" pitchFamily="34" charset="0"/>
              </a:rPr>
              <a:t>− Amellerin en fazîletlisi hangisidir? sorusuna, muhâtaba ve zamâna göre:</a:t>
            </a:r>
          </a:p>
          <a:p>
            <a:r>
              <a:rPr lang="tr-TR" i="1" dirty="0" smtClean="0">
                <a:solidFill>
                  <a:schemeClr val="bg1">
                    <a:lumMod val="95000"/>
                    <a:lumOff val="5000"/>
                  </a:schemeClr>
                </a:solidFill>
                <a:latin typeface="Arial Rounded MT Bold" pitchFamily="34" charset="0"/>
              </a:rPr>
              <a:t>“– Allah’a îmân, Allah yolunda cihâd ve hacc-ı mebrûr!” </a:t>
            </a:r>
            <a:endParaRPr lang="tr-TR" dirty="0" smtClean="0">
              <a:solidFill>
                <a:schemeClr val="bg1">
                  <a:lumMod val="95000"/>
                  <a:lumOff val="5000"/>
                </a:schemeClr>
              </a:solidFill>
              <a:latin typeface="Arial Rounded MT Bold" pitchFamily="34" charset="0"/>
            </a:endParaRPr>
          </a:p>
          <a:p>
            <a:r>
              <a:rPr lang="tr-TR" i="1" dirty="0" smtClean="0">
                <a:solidFill>
                  <a:schemeClr val="bg1">
                    <a:lumMod val="95000"/>
                    <a:lumOff val="5000"/>
                  </a:schemeClr>
                </a:solidFill>
                <a:latin typeface="Arial Rounded MT Bold" pitchFamily="34" charset="0"/>
              </a:rPr>
              <a:t>“– Zikrullah!”</a:t>
            </a:r>
            <a:endParaRPr lang="tr-TR" dirty="0" smtClean="0">
              <a:solidFill>
                <a:schemeClr val="bg1">
                  <a:lumMod val="95000"/>
                  <a:lumOff val="5000"/>
                </a:schemeClr>
              </a:solidFill>
              <a:latin typeface="Arial Rounded MT Bold" pitchFamily="34" charset="0"/>
            </a:endParaRPr>
          </a:p>
          <a:p>
            <a:r>
              <a:rPr lang="tr-TR" i="1" dirty="0" smtClean="0">
                <a:solidFill>
                  <a:schemeClr val="bg1">
                    <a:lumMod val="95000"/>
                    <a:lumOff val="5000"/>
                  </a:schemeClr>
                </a:solidFill>
                <a:latin typeface="Arial Rounded MT Bold" pitchFamily="34" charset="0"/>
              </a:rPr>
              <a:t>“– Allah için sevmek!”</a:t>
            </a:r>
            <a:r>
              <a:rPr lang="tr-TR" dirty="0" smtClean="0">
                <a:solidFill>
                  <a:schemeClr val="bg1">
                    <a:lumMod val="95000"/>
                    <a:lumOff val="5000"/>
                  </a:schemeClr>
                </a:solidFill>
                <a:latin typeface="Arial Rounded MT Bold" pitchFamily="34" charset="0"/>
              </a:rPr>
              <a:t> </a:t>
            </a:r>
          </a:p>
          <a:p>
            <a:r>
              <a:rPr lang="tr-TR" i="1" dirty="0" smtClean="0">
                <a:solidFill>
                  <a:schemeClr val="bg1">
                    <a:lumMod val="95000"/>
                    <a:lumOff val="5000"/>
                  </a:schemeClr>
                </a:solidFill>
                <a:latin typeface="Arial Rounded MT Bold" pitchFamily="34" charset="0"/>
              </a:rPr>
              <a:t>“– Namaz!” </a:t>
            </a:r>
            <a:endParaRPr lang="tr-TR" dirty="0" smtClean="0">
              <a:solidFill>
                <a:schemeClr val="bg1">
                  <a:lumMod val="95000"/>
                  <a:lumOff val="5000"/>
                </a:schemeClr>
              </a:solidFill>
              <a:latin typeface="Arial Rounded MT Bold" pitchFamily="34" charset="0"/>
            </a:endParaRPr>
          </a:p>
          <a:p>
            <a:r>
              <a:rPr lang="tr-TR" i="1" dirty="0" smtClean="0">
                <a:solidFill>
                  <a:schemeClr val="bg1">
                    <a:lumMod val="95000"/>
                    <a:lumOff val="5000"/>
                  </a:schemeClr>
                </a:solidFill>
                <a:latin typeface="Arial Rounded MT Bold" pitchFamily="34" charset="0"/>
              </a:rPr>
              <a:t>“– Anne ve babaya hizmet!” </a:t>
            </a:r>
            <a:endParaRPr lang="tr-TR" dirty="0" smtClean="0">
              <a:solidFill>
                <a:schemeClr val="bg1">
                  <a:lumMod val="95000"/>
                  <a:lumOff val="5000"/>
                </a:schemeClr>
              </a:solidFill>
              <a:latin typeface="Arial Rounded MT Bold" pitchFamily="34" charset="0"/>
            </a:endParaRPr>
          </a:p>
          <a:p>
            <a:r>
              <a:rPr lang="tr-TR" i="1" dirty="0" smtClean="0">
                <a:solidFill>
                  <a:schemeClr val="bg1">
                    <a:lumMod val="95000"/>
                    <a:lumOff val="5000"/>
                  </a:schemeClr>
                </a:solidFill>
                <a:latin typeface="Arial Rounded MT Bold" pitchFamily="34" charset="0"/>
              </a:rPr>
              <a:t>“– Hicret!” </a:t>
            </a:r>
            <a:r>
              <a:rPr lang="tr-TR" dirty="0" smtClean="0">
                <a:solidFill>
                  <a:schemeClr val="bg1">
                    <a:lumMod val="95000"/>
                    <a:lumOff val="5000"/>
                  </a:schemeClr>
                </a:solidFill>
                <a:latin typeface="Arial Rounded MT Bold" pitchFamily="34" charset="0"/>
              </a:rPr>
              <a:t>şeklinde farklı cevaplar vererek her birine, kendisi için en münâsip olan ameli tavsiye etmiştir. Zîrâ Efendimiz muhâtabının ihtiyâç, imkân ve durumunu çok iyi tahlil ediyor ve yapması gereken husûsu öne çıkarıyordu</a:t>
            </a:r>
            <a:endParaRPr lang="tr-TR"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16632"/>
            <a:ext cx="8507288" cy="1549894"/>
          </a:xfrm>
        </p:spPr>
        <p:txBody>
          <a:bodyPr>
            <a:normAutofit fontScale="90000"/>
          </a:bodyPr>
          <a:lstStyle/>
          <a:p>
            <a:pPr algn="ctr"/>
            <a:r>
              <a:rPr lang="tr-TR" b="1" dirty="0" smtClean="0">
                <a:solidFill>
                  <a:srgbClr val="FFFF00"/>
                </a:solidFill>
              </a:rPr>
              <a:t>EFENDİMİZ, SÖYLEDİĞİ HAKİKATLERİ BİZZAT YAŞAYARAK ÖĞRETİRDİ:</a:t>
            </a:r>
          </a:p>
        </p:txBody>
      </p:sp>
      <p:sp>
        <p:nvSpPr>
          <p:cNvPr id="3" name="2 İçerik Yer Tutucusu"/>
          <p:cNvSpPr>
            <a:spLocks noGrp="1"/>
          </p:cNvSpPr>
          <p:nvPr>
            <p:ph idx="1"/>
          </p:nvPr>
        </p:nvSpPr>
        <p:spPr>
          <a:xfrm>
            <a:off x="107504" y="1772816"/>
            <a:ext cx="8784976" cy="4824536"/>
          </a:xfrm>
        </p:spPr>
        <p:txBody>
          <a:bodyPr>
            <a:normAutofit fontScale="92500" lnSpcReduction="10000"/>
          </a:bodyPr>
          <a:lstStyle/>
          <a:p>
            <a:r>
              <a:rPr lang="tr-TR" b="1" dirty="0" smtClean="0">
                <a:solidFill>
                  <a:schemeClr val="accent6">
                    <a:lumMod val="50000"/>
                  </a:schemeClr>
                </a:solidFill>
                <a:latin typeface="Arial Rounded MT Bold" pitchFamily="34" charset="0"/>
              </a:rPr>
              <a:t>Rasûlullah (s.a.v) bir şeyi emrettiğinde bunu evvelâ kendisi tatbik eder, ardından insanlar bunu örnek alır ve O’ndan gördükleri gibi yaparlardı. </a:t>
            </a:r>
          </a:p>
          <a:p>
            <a:r>
              <a:rPr lang="tr-TR" dirty="0" smtClean="0">
                <a:solidFill>
                  <a:schemeClr val="accent6">
                    <a:lumMod val="50000"/>
                  </a:schemeClr>
                </a:solidFill>
                <a:latin typeface="Arial Rounded MT Bold" pitchFamily="34" charset="0"/>
              </a:rPr>
              <a:t>Hiç şüphe yok ki, bizzat yaparak ve tatbik ederek öğretmek, söylemeye ve anlatmaya göre daha çok tesir eder. Bu usûl, mevzûun anlaşılıp öğrenilmesinde daha tesirlidir. Örnek almayı daha çabuk sağlar. Hatıra gelebilecek farklı ihtimalleri ortadan kaldırır. Ayrıca fiilî ve tatbîkî bir şekilde öğretmek, tabiî ve fıtrî öğretme usûlüdür</a:t>
            </a:r>
            <a:r>
              <a:rPr lang="tr-TR" dirty="0" smtClean="0">
                <a:solidFill>
                  <a:schemeClr val="accent6">
                    <a:lumMod val="50000"/>
                  </a:schemeClr>
                </a:solidFill>
              </a:rPr>
              <a:t>.</a:t>
            </a:r>
            <a:endParaRPr lang="tr-TR" dirty="0"/>
          </a:p>
        </p:txBody>
      </p:sp>
    </p:spTree>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sd\Desktop\denge2-702x336.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384" y="548680"/>
            <a:ext cx="8430080" cy="5832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4194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60648"/>
            <a:ext cx="8964488" cy="6336704"/>
          </a:xfrm>
          <a:solidFill>
            <a:srgbClr val="7030A0"/>
          </a:solidFill>
        </p:spPr>
        <p:txBody>
          <a:bodyPr>
            <a:normAutofit lnSpcReduction="10000"/>
          </a:bodyPr>
          <a:lstStyle/>
          <a:p>
            <a:r>
              <a:rPr lang="tr-TR" i="1" dirty="0" smtClean="0">
                <a:solidFill>
                  <a:schemeClr val="bg1">
                    <a:lumMod val="95000"/>
                    <a:lumOff val="5000"/>
                  </a:schemeClr>
                </a:solidFill>
                <a:latin typeface="Arial Rounded MT Bold" pitchFamily="34" charset="0"/>
              </a:rPr>
              <a:t>− </a:t>
            </a:r>
            <a:r>
              <a:rPr lang="tr-TR" dirty="0" smtClean="0">
                <a:solidFill>
                  <a:schemeClr val="bg1">
                    <a:lumMod val="95000"/>
                    <a:lumOff val="5000"/>
                  </a:schemeClr>
                </a:solidFill>
                <a:latin typeface="Arial Rounded MT Bold" pitchFamily="34" charset="0"/>
              </a:rPr>
              <a:t>Sadakanın hangisi en fazîletlidir? diye soran ve fakîr bir kimse olan </a:t>
            </a:r>
            <a:r>
              <a:rPr lang="tr-TR" b="1" dirty="0" smtClean="0">
                <a:solidFill>
                  <a:schemeClr val="bg1">
                    <a:lumMod val="95000"/>
                    <a:lumOff val="5000"/>
                  </a:schemeClr>
                </a:solidFill>
                <a:latin typeface="Arial Rounded MT Bold" pitchFamily="34" charset="0"/>
              </a:rPr>
              <a:t>Ebû Hüreyre</a:t>
            </a:r>
            <a:r>
              <a:rPr lang="tr-TR" dirty="0" smtClean="0">
                <a:solidFill>
                  <a:schemeClr val="bg1">
                    <a:lumMod val="95000"/>
                    <a:lumOff val="5000"/>
                  </a:schemeClr>
                </a:solidFill>
                <a:latin typeface="Arial Rounded MT Bold" pitchFamily="34" charset="0"/>
              </a:rPr>
              <a:t> hazretlerine:</a:t>
            </a:r>
          </a:p>
          <a:p>
            <a:r>
              <a:rPr lang="tr-TR" i="1" dirty="0" smtClean="0">
                <a:solidFill>
                  <a:schemeClr val="bg1">
                    <a:lumMod val="95000"/>
                    <a:lumOff val="5000"/>
                  </a:schemeClr>
                </a:solidFill>
                <a:latin typeface="Arial Rounded MT Bold" pitchFamily="34" charset="0"/>
              </a:rPr>
              <a:t>“− Fakir olanın, güç ve kuvvetiyle insanlara yardımda bulunmasıdır.”</a:t>
            </a:r>
            <a:r>
              <a:rPr lang="tr-TR" dirty="0" smtClean="0">
                <a:solidFill>
                  <a:schemeClr val="bg1">
                    <a:lumMod val="95000"/>
                    <a:lumOff val="5000"/>
                  </a:schemeClr>
                </a:solidFill>
                <a:latin typeface="Arial Rounded MT Bold" pitchFamily="34" charset="0"/>
              </a:rPr>
              <a:t>  buyururken, aynı suali soran ve bir kabile reisi olan </a:t>
            </a:r>
            <a:r>
              <a:rPr lang="tr-TR" b="1" dirty="0" smtClean="0">
                <a:solidFill>
                  <a:schemeClr val="bg1">
                    <a:lumMod val="95000"/>
                    <a:lumOff val="5000"/>
                  </a:schemeClr>
                </a:solidFill>
                <a:latin typeface="Arial Rounded MT Bold" pitchFamily="34" charset="0"/>
              </a:rPr>
              <a:t>Sa’d bin Ubâde</a:t>
            </a:r>
            <a:r>
              <a:rPr lang="tr-TR" dirty="0" smtClean="0">
                <a:solidFill>
                  <a:schemeClr val="bg1">
                    <a:lumMod val="95000"/>
                    <a:lumOff val="5000"/>
                  </a:schemeClr>
                </a:solidFill>
                <a:latin typeface="Arial Rounded MT Bold" pitchFamily="34" charset="0"/>
              </a:rPr>
              <a:t>’ye:</a:t>
            </a:r>
          </a:p>
          <a:p>
            <a:r>
              <a:rPr lang="tr-TR" i="1" dirty="0" smtClean="0">
                <a:solidFill>
                  <a:schemeClr val="bg1">
                    <a:lumMod val="95000"/>
                    <a:lumOff val="5000"/>
                  </a:schemeClr>
                </a:solidFill>
                <a:latin typeface="Arial Rounded MT Bold" pitchFamily="34" charset="0"/>
              </a:rPr>
              <a:t>“− Kuyu kazdırarak su çıkarmaktır.”</a:t>
            </a:r>
            <a:r>
              <a:rPr lang="tr-TR" dirty="0" smtClean="0">
                <a:solidFill>
                  <a:schemeClr val="bg1">
                    <a:lumMod val="95000"/>
                    <a:lumOff val="5000"/>
                  </a:schemeClr>
                </a:solidFill>
                <a:latin typeface="Arial Rounded MT Bold" pitchFamily="34" charset="0"/>
              </a:rPr>
              <a:t> cevabını vermiştir. </a:t>
            </a:r>
          </a:p>
          <a:p>
            <a:r>
              <a:rPr lang="tr-TR" dirty="0" smtClean="0">
                <a:solidFill>
                  <a:schemeClr val="bg1">
                    <a:lumMod val="95000"/>
                    <a:lumOff val="5000"/>
                  </a:schemeClr>
                </a:solidFill>
                <a:latin typeface="Arial Rounded MT Bold" pitchFamily="34" charset="0"/>
              </a:rPr>
              <a:t>Bir kimse Nebî (s.a.v)’e: “Bana öğüt ver.” dedi. Peygamber Efendimiz de ona:</a:t>
            </a:r>
          </a:p>
          <a:p>
            <a:r>
              <a:rPr lang="tr-TR" i="1" dirty="0" smtClean="0">
                <a:solidFill>
                  <a:schemeClr val="bg1">
                    <a:lumMod val="95000"/>
                    <a:lumOff val="5000"/>
                  </a:schemeClr>
                </a:solidFill>
                <a:latin typeface="Arial Rounded MT Bold" pitchFamily="34" charset="0"/>
              </a:rPr>
              <a:t>“–Kızma!”</a:t>
            </a:r>
            <a:r>
              <a:rPr lang="tr-TR" dirty="0" smtClean="0">
                <a:solidFill>
                  <a:schemeClr val="bg1">
                    <a:lumMod val="95000"/>
                    <a:lumOff val="5000"/>
                  </a:schemeClr>
                </a:solidFill>
                <a:latin typeface="Arial Rounded MT Bold" pitchFamily="34" charset="0"/>
              </a:rPr>
              <a:t> buyurdu. Adam dileğini bir kaç kez tekrar etti. Peygamber (s.a.v) de (her defasında ısrarla): </a:t>
            </a:r>
            <a:r>
              <a:rPr lang="tr-TR" i="1" dirty="0" smtClean="0">
                <a:solidFill>
                  <a:schemeClr val="bg1">
                    <a:lumMod val="95000"/>
                    <a:lumOff val="5000"/>
                  </a:schemeClr>
                </a:solidFill>
                <a:latin typeface="Arial Rounded MT Bold" pitchFamily="34" charset="0"/>
              </a:rPr>
              <a:t>“Kızma!”</a:t>
            </a:r>
            <a:r>
              <a:rPr lang="tr-TR" dirty="0" smtClean="0">
                <a:solidFill>
                  <a:schemeClr val="bg1">
                    <a:lumMod val="95000"/>
                    <a:lumOff val="5000"/>
                  </a:schemeClr>
                </a:solidFill>
                <a:latin typeface="Arial Rounded MT Bold" pitchFamily="34" charset="0"/>
              </a:rPr>
              <a:t> buyurdu. </a:t>
            </a:r>
            <a:endParaRPr lang="tr-TR"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892480" cy="6669360"/>
          </a:xfrm>
          <a:solidFill>
            <a:srgbClr val="7030A0"/>
          </a:solidFill>
        </p:spPr>
        <p:txBody>
          <a:bodyPr>
            <a:normAutofit lnSpcReduction="10000"/>
          </a:bodyPr>
          <a:lstStyle/>
          <a:p>
            <a:r>
              <a:rPr lang="tr-TR" b="1" dirty="0" smtClean="0">
                <a:solidFill>
                  <a:schemeClr val="bg1">
                    <a:lumMod val="95000"/>
                    <a:lumOff val="5000"/>
                  </a:schemeClr>
                </a:solidFill>
                <a:latin typeface="Arial Rounded MT Bold" pitchFamily="34" charset="0"/>
              </a:rPr>
              <a:t>Ukbe bin Âmir</a:t>
            </a:r>
            <a:r>
              <a:rPr lang="tr-TR" dirty="0" smtClean="0">
                <a:solidFill>
                  <a:schemeClr val="bg1">
                    <a:lumMod val="95000"/>
                    <a:lumOff val="5000"/>
                  </a:schemeClr>
                </a:solidFill>
                <a:latin typeface="Arial Rounded MT Bold" pitchFamily="34" charset="0"/>
              </a:rPr>
              <a:t> (r.a), Peygamber Efendimiz’e:</a:t>
            </a:r>
          </a:p>
          <a:p>
            <a:r>
              <a:rPr lang="tr-TR" dirty="0" smtClean="0">
                <a:solidFill>
                  <a:schemeClr val="bg1">
                    <a:lumMod val="95000"/>
                    <a:lumOff val="5000"/>
                  </a:schemeClr>
                </a:solidFill>
                <a:latin typeface="Arial Rounded MT Bold" pitchFamily="34" charset="0"/>
              </a:rPr>
              <a:t>“–Ya Rasûlallah, kurtuluş nerededir?” diye sorunca Allah Rasûlü (onun hâlet-i rûhiyesine ve ihtiyacına binaen):</a:t>
            </a:r>
          </a:p>
          <a:p>
            <a:r>
              <a:rPr lang="tr-TR" i="1" dirty="0" smtClean="0">
                <a:solidFill>
                  <a:schemeClr val="bg1">
                    <a:lumMod val="95000"/>
                    <a:lumOff val="5000"/>
                  </a:schemeClr>
                </a:solidFill>
                <a:latin typeface="Arial Rounded MT Bold" pitchFamily="34" charset="0"/>
              </a:rPr>
              <a:t>“–Diline sâhip ol, </a:t>
            </a:r>
            <a:r>
              <a:rPr lang="tr-TR" dirty="0" smtClean="0">
                <a:solidFill>
                  <a:schemeClr val="bg1">
                    <a:lumMod val="95000"/>
                    <a:lumOff val="5000"/>
                  </a:schemeClr>
                </a:solidFill>
                <a:latin typeface="Arial Rounded MT Bold" pitchFamily="34" charset="0"/>
              </a:rPr>
              <a:t>(fitneler ortalığı kapladığında) </a:t>
            </a:r>
            <a:r>
              <a:rPr lang="tr-TR" i="1" dirty="0" smtClean="0">
                <a:solidFill>
                  <a:schemeClr val="bg1">
                    <a:lumMod val="95000"/>
                    <a:lumOff val="5000"/>
                  </a:schemeClr>
                </a:solidFill>
                <a:latin typeface="Arial Rounded MT Bold" pitchFamily="34" charset="0"/>
              </a:rPr>
              <a:t>evine sığın ve günahlarına gözyaşı dök.”</a:t>
            </a:r>
            <a:r>
              <a:rPr lang="tr-TR" dirty="0" smtClean="0">
                <a:solidFill>
                  <a:schemeClr val="bg1">
                    <a:lumMod val="95000"/>
                    <a:lumOff val="5000"/>
                  </a:schemeClr>
                </a:solidFill>
                <a:latin typeface="Arial Rounded MT Bold" pitchFamily="34" charset="0"/>
              </a:rPr>
              <a:t> buyurmuştur. </a:t>
            </a:r>
          </a:p>
          <a:p>
            <a:r>
              <a:rPr lang="tr-TR" dirty="0" smtClean="0">
                <a:solidFill>
                  <a:schemeClr val="bg1">
                    <a:lumMod val="95000"/>
                    <a:lumOff val="5000"/>
                  </a:schemeClr>
                </a:solidFill>
                <a:latin typeface="Arial Rounded MT Bold" pitchFamily="34" charset="0"/>
              </a:rPr>
              <a:t>Allah Rasûlü (s.a.v) </a:t>
            </a:r>
            <a:r>
              <a:rPr lang="tr-TR" b="1" dirty="0" smtClean="0">
                <a:solidFill>
                  <a:schemeClr val="bg1">
                    <a:lumMod val="95000"/>
                    <a:lumOff val="5000"/>
                  </a:schemeClr>
                </a:solidFill>
                <a:latin typeface="Arial Rounded MT Bold" pitchFamily="34" charset="0"/>
              </a:rPr>
              <a:t>İbn-i Abbas</a:t>
            </a:r>
            <a:r>
              <a:rPr lang="tr-TR" dirty="0" smtClean="0">
                <a:solidFill>
                  <a:schemeClr val="bg1">
                    <a:lumMod val="95000"/>
                    <a:lumOff val="5000"/>
                  </a:schemeClr>
                </a:solidFill>
                <a:latin typeface="Arial Rounded MT Bold" pitchFamily="34" charset="0"/>
              </a:rPr>
              <a:t> (r.a)’ya:</a:t>
            </a:r>
          </a:p>
          <a:p>
            <a:r>
              <a:rPr lang="tr-TR" dirty="0" smtClean="0">
                <a:solidFill>
                  <a:schemeClr val="bg1">
                    <a:lumMod val="95000"/>
                    <a:lumOff val="5000"/>
                  </a:schemeClr>
                </a:solidFill>
                <a:latin typeface="Arial Rounded MT Bold" pitchFamily="34" charset="0"/>
              </a:rPr>
              <a:t>“</a:t>
            </a:r>
            <a:r>
              <a:rPr lang="tr-TR" i="1" dirty="0" smtClean="0">
                <a:solidFill>
                  <a:schemeClr val="bg1">
                    <a:lumMod val="95000"/>
                    <a:lumOff val="5000"/>
                  </a:schemeClr>
                </a:solidFill>
                <a:latin typeface="Arial Rounded MT Bold" pitchFamily="34" charset="0"/>
              </a:rPr>
              <a:t>Ey İbn-i Abbas, insanlara akıllarının almayacağı bir söz söyleme. Zira böyle yapman fitneye düşmelerine sebep olur.”</a:t>
            </a:r>
            <a:r>
              <a:rPr lang="tr-TR" dirty="0" smtClean="0">
                <a:solidFill>
                  <a:schemeClr val="bg1">
                    <a:lumMod val="95000"/>
                    <a:lumOff val="5000"/>
                  </a:schemeClr>
                </a:solidFill>
                <a:latin typeface="Arial Rounded MT Bold" pitchFamily="34" charset="0"/>
              </a:rPr>
              <a:t> tavsiyesinde bulunmuştur. </a:t>
            </a:r>
          </a:p>
          <a:p>
            <a:r>
              <a:rPr lang="tr-TR" dirty="0" smtClean="0">
                <a:solidFill>
                  <a:schemeClr val="bg1">
                    <a:lumMod val="95000"/>
                    <a:lumOff val="5000"/>
                  </a:schemeClr>
                </a:solidFill>
                <a:latin typeface="Arial Rounded MT Bold" pitchFamily="34" charset="0"/>
              </a:rPr>
              <a:t>“İnsanlara anlayabilecekleri şeyleri söyleyin!” (Hz. Ali)</a:t>
            </a:r>
            <a:endParaRPr lang="tr-TR"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16632"/>
            <a:ext cx="8568952" cy="6480720"/>
          </a:xfrm>
          <a:solidFill>
            <a:srgbClr val="7030A0"/>
          </a:solidFill>
        </p:spPr>
        <p:txBody>
          <a:bodyPr>
            <a:normAutofit fontScale="85000" lnSpcReduction="20000"/>
          </a:bodyPr>
          <a:lstStyle/>
          <a:p>
            <a:r>
              <a:rPr lang="tr-TR" b="1" dirty="0" smtClean="0">
                <a:solidFill>
                  <a:schemeClr val="bg1">
                    <a:lumMod val="95000"/>
                    <a:lumOff val="5000"/>
                  </a:schemeClr>
                </a:solidFill>
                <a:latin typeface="Arial Rounded MT Bold" pitchFamily="34" charset="0"/>
              </a:rPr>
              <a:t>Muâz bin Cebel</a:t>
            </a:r>
            <a:r>
              <a:rPr lang="tr-TR" dirty="0" smtClean="0">
                <a:solidFill>
                  <a:schemeClr val="bg1">
                    <a:lumMod val="95000"/>
                    <a:lumOff val="5000"/>
                  </a:schemeClr>
                </a:solidFill>
                <a:latin typeface="Arial Rounded MT Bold" pitchFamily="34" charset="0"/>
              </a:rPr>
              <a:t> (r.a) şöyle anlatıyor: Ben, merkeb üzerinde Rasûlullah (s.a.v.)’in terkisinde idim. Bana:</a:t>
            </a:r>
          </a:p>
          <a:p>
            <a:r>
              <a:rPr lang="tr-TR" i="1" dirty="0" smtClean="0">
                <a:solidFill>
                  <a:schemeClr val="bg1">
                    <a:lumMod val="95000"/>
                    <a:lumOff val="5000"/>
                  </a:schemeClr>
                </a:solidFill>
                <a:latin typeface="Arial Rounded MT Bold" pitchFamily="34" charset="0"/>
              </a:rPr>
              <a:t>“–Ey Muâz! Allah’ın kulları üzerinde, kulların da Allah üzerindeki hakkı nedir, bilir misin?”</a:t>
            </a:r>
            <a:r>
              <a:rPr lang="tr-TR" dirty="0" smtClean="0">
                <a:solidFill>
                  <a:schemeClr val="bg1">
                    <a:lumMod val="95000"/>
                    <a:lumOff val="5000"/>
                  </a:schemeClr>
                </a:solidFill>
                <a:latin typeface="Arial Rounded MT Bold" pitchFamily="34" charset="0"/>
              </a:rPr>
              <a:t> buyurdu. Ben:</a:t>
            </a:r>
          </a:p>
          <a:p>
            <a:r>
              <a:rPr lang="tr-TR" dirty="0" smtClean="0">
                <a:solidFill>
                  <a:schemeClr val="bg1">
                    <a:lumMod val="95000"/>
                    <a:lumOff val="5000"/>
                  </a:schemeClr>
                </a:solidFill>
                <a:latin typeface="Arial Rounded MT Bold" pitchFamily="34" charset="0"/>
              </a:rPr>
              <a:t>“−Allah ve Rasûlü daha iyi bilir” dedim. Bunun üzerine Rasûlullah (s.a.v):</a:t>
            </a:r>
          </a:p>
          <a:p>
            <a:r>
              <a:rPr lang="tr-TR" i="1" dirty="0" smtClean="0">
                <a:solidFill>
                  <a:schemeClr val="bg1">
                    <a:lumMod val="95000"/>
                    <a:lumOff val="5000"/>
                  </a:schemeClr>
                </a:solidFill>
                <a:latin typeface="Arial Rounded MT Bold" pitchFamily="34" charset="0"/>
              </a:rPr>
              <a:t>“–Allah’ın, kulları üzerindeki hakkı, onların sadece Allah’a kulluk etmeleri ve hiçbir şeyi O’na ortak koşmamalarıdır. Kulların da Allah üzerindeki hakkı, kendisine hiçbir şeyi ortak tutmayanlara azâb etmemesidir”</a:t>
            </a:r>
            <a:r>
              <a:rPr lang="tr-TR" dirty="0" smtClean="0">
                <a:solidFill>
                  <a:schemeClr val="bg1">
                    <a:lumMod val="95000"/>
                    <a:lumOff val="5000"/>
                  </a:schemeClr>
                </a:solidFill>
                <a:latin typeface="Arial Rounded MT Bold" pitchFamily="34" charset="0"/>
              </a:rPr>
              <a:t> buyurdu. Ben hemen:</a:t>
            </a:r>
          </a:p>
          <a:p>
            <a:r>
              <a:rPr lang="tr-TR" dirty="0" smtClean="0">
                <a:solidFill>
                  <a:schemeClr val="bg1">
                    <a:lumMod val="95000"/>
                    <a:lumOff val="5000"/>
                  </a:schemeClr>
                </a:solidFill>
                <a:latin typeface="Arial Rounded MT Bold" pitchFamily="34" charset="0"/>
              </a:rPr>
              <a:t>“–Ey Allah’ın Rasûlü! Bunu insanlara müjdeleyeyim mi?” dedim.</a:t>
            </a:r>
          </a:p>
          <a:p>
            <a:r>
              <a:rPr lang="tr-TR" i="1" dirty="0" smtClean="0">
                <a:solidFill>
                  <a:schemeClr val="bg1">
                    <a:lumMod val="95000"/>
                    <a:lumOff val="5000"/>
                  </a:schemeClr>
                </a:solidFill>
                <a:latin typeface="Arial Rounded MT Bold" pitchFamily="34" charset="0"/>
              </a:rPr>
              <a:t>“–Müjdeleme, onlar buna güvenip tembellik ederler.”</a:t>
            </a:r>
            <a:r>
              <a:rPr lang="tr-TR" dirty="0" smtClean="0">
                <a:solidFill>
                  <a:schemeClr val="bg1">
                    <a:lumMod val="95000"/>
                    <a:lumOff val="5000"/>
                  </a:schemeClr>
                </a:solidFill>
                <a:latin typeface="Arial Rounded MT Bold" pitchFamily="34" charset="0"/>
              </a:rPr>
              <a:t> buyurdu.</a:t>
            </a:r>
            <a:endParaRPr lang="tr-TR"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640960" cy="6408712"/>
          </a:xfrm>
          <a:solidFill>
            <a:srgbClr val="7030A0"/>
          </a:solidFill>
        </p:spPr>
        <p:txBody>
          <a:bodyPr>
            <a:noAutofit/>
          </a:bodyPr>
          <a:lstStyle/>
          <a:p>
            <a:r>
              <a:rPr lang="tr-TR" sz="2400" b="1" dirty="0" smtClean="0">
                <a:solidFill>
                  <a:schemeClr val="bg1">
                    <a:lumMod val="95000"/>
                    <a:lumOff val="5000"/>
                  </a:schemeClr>
                </a:solidFill>
                <a:latin typeface="Arial Rounded MT Bold" pitchFamily="34" charset="0"/>
              </a:rPr>
              <a:t>İbn-i Abbas</a:t>
            </a:r>
            <a:r>
              <a:rPr lang="tr-TR" sz="2400" dirty="0" smtClean="0">
                <a:solidFill>
                  <a:schemeClr val="bg1">
                    <a:lumMod val="95000"/>
                    <a:lumOff val="5000"/>
                  </a:schemeClr>
                </a:solidFill>
                <a:latin typeface="Arial Rounded MT Bold" pitchFamily="34" charset="0"/>
              </a:rPr>
              <a:t> (r.a)’dan gelen bir rivayete göre ashâb-ı kiram:</a:t>
            </a:r>
          </a:p>
          <a:p>
            <a:r>
              <a:rPr lang="tr-TR" sz="2400" dirty="0" smtClean="0">
                <a:solidFill>
                  <a:schemeClr val="bg1">
                    <a:lumMod val="95000"/>
                    <a:lumOff val="5000"/>
                  </a:schemeClr>
                </a:solidFill>
                <a:latin typeface="Arial Rounded MT Bold" pitchFamily="34" charset="0"/>
              </a:rPr>
              <a:t>“–Ey Allah’ın Rasûlü! Senden duyduklarımızın hepsini haber verelim mi?” diye sordular. Efendimiz (s.a.v):</a:t>
            </a:r>
          </a:p>
          <a:p>
            <a:r>
              <a:rPr lang="tr-TR" sz="2400" i="1" dirty="0" smtClean="0">
                <a:solidFill>
                  <a:schemeClr val="bg1">
                    <a:lumMod val="95000"/>
                    <a:lumOff val="5000"/>
                  </a:schemeClr>
                </a:solidFill>
                <a:latin typeface="Arial Rounded MT Bold" pitchFamily="34" charset="0"/>
              </a:rPr>
              <a:t>“−Evet, ancak bir topluluğa akıllarının almayacağı bir şeyi anlatmanız hariç. Çünkü bu durum, bazılarının fitneye düşmelerine yol açar”</a:t>
            </a:r>
            <a:r>
              <a:rPr lang="tr-TR" sz="2400" dirty="0" smtClean="0">
                <a:solidFill>
                  <a:schemeClr val="bg1">
                    <a:lumMod val="95000"/>
                    <a:lumOff val="5000"/>
                  </a:schemeClr>
                </a:solidFill>
                <a:latin typeface="Arial Rounded MT Bold" pitchFamily="34" charset="0"/>
              </a:rPr>
              <a:t> buyurdu.</a:t>
            </a:r>
          </a:p>
          <a:p>
            <a:r>
              <a:rPr lang="tr-TR" sz="2400" dirty="0" smtClean="0">
                <a:solidFill>
                  <a:schemeClr val="bg1">
                    <a:lumMod val="95000"/>
                    <a:lumOff val="5000"/>
                  </a:schemeClr>
                </a:solidFill>
                <a:latin typeface="Arial Rounded MT Bold" pitchFamily="34" charset="0"/>
              </a:rPr>
              <a:t>Bu uyarıdan sonra İbn-i Abbas hazretleri bir topluluğa herhangi bir hususu izah ederken bazı şeyleri imâlı olarak anlatırdı. </a:t>
            </a:r>
          </a:p>
          <a:p>
            <a:r>
              <a:rPr lang="tr-TR" sz="2400" b="1" dirty="0" smtClean="0">
                <a:solidFill>
                  <a:schemeClr val="bg1">
                    <a:lumMod val="95000"/>
                    <a:lumOff val="5000"/>
                  </a:schemeClr>
                </a:solidFill>
                <a:latin typeface="Arial Rounded MT Bold" pitchFamily="34" charset="0"/>
              </a:rPr>
              <a:t>İbn-i Ebî Müleyke</a:t>
            </a:r>
            <a:r>
              <a:rPr lang="tr-TR" sz="2400" dirty="0" smtClean="0">
                <a:solidFill>
                  <a:schemeClr val="bg1">
                    <a:lumMod val="95000"/>
                    <a:lumOff val="5000"/>
                  </a:schemeClr>
                </a:solidFill>
                <a:latin typeface="Arial Rounded MT Bold" pitchFamily="34" charset="0"/>
              </a:rPr>
              <a:t> diyor ki:</a:t>
            </a:r>
          </a:p>
          <a:p>
            <a:r>
              <a:rPr lang="tr-TR" sz="2400" dirty="0" smtClean="0">
                <a:solidFill>
                  <a:schemeClr val="bg1">
                    <a:lumMod val="95000"/>
                    <a:lumOff val="5000"/>
                  </a:schemeClr>
                </a:solidFill>
                <a:latin typeface="Arial Rounded MT Bold" pitchFamily="34" charset="0"/>
              </a:rPr>
              <a:t>Bana bazı şeyleri izah etmesi için İbn-i Abbas’a mektup yazdım. O bazı şeyleri benden saklayıp yazmıyordu. Gıyabımda:</a:t>
            </a:r>
          </a:p>
          <a:p>
            <a:r>
              <a:rPr lang="tr-TR" sz="2400" dirty="0" smtClean="0">
                <a:solidFill>
                  <a:schemeClr val="bg1">
                    <a:lumMod val="95000"/>
                    <a:lumOff val="5000"/>
                  </a:schemeClr>
                </a:solidFill>
                <a:latin typeface="Arial Rounded MT Bold" pitchFamily="34" charset="0"/>
              </a:rPr>
              <a:t>“O samimi bir evlattır, onun için pek çok şeyi seçip ayırıyorum, bazı şeyleri de ondan gizliyorum.” demişti. </a:t>
            </a:r>
          </a:p>
          <a:p>
            <a:endParaRPr lang="tr-TR" sz="2400"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496944" cy="6336704"/>
          </a:xfrm>
          <a:solidFill>
            <a:srgbClr val="7030A0"/>
          </a:solidFill>
        </p:spPr>
        <p:txBody>
          <a:bodyPr/>
          <a:lstStyle/>
          <a:p>
            <a:endParaRPr lang="tr-TR" dirty="0" smtClean="0"/>
          </a:p>
          <a:p>
            <a:r>
              <a:rPr lang="tr-TR" dirty="0" smtClean="0">
                <a:solidFill>
                  <a:schemeClr val="bg1">
                    <a:lumMod val="95000"/>
                    <a:lumOff val="5000"/>
                  </a:schemeClr>
                </a:solidFill>
                <a:latin typeface="Arial Rounded MT Bold" pitchFamily="34" charset="0"/>
              </a:rPr>
              <a:t>İnsanların tabiat ve konumları farklı farklı olduğu için her birine söylenecek sözün, sergilenecek davranışın ona göre olması gayet tabiîdir. Bu sebeple Öğretmenin, insanların rûhî yapısını, istîdât ve karakterini çok iyi tahlil edebilecek bilgi, kültür ve hissiyât derinliğine sâhip olması zarûrîdir.</a:t>
            </a:r>
            <a:endParaRPr lang="tr-TR" dirty="0">
              <a:solidFill>
                <a:schemeClr val="bg1">
                  <a:lumMod val="95000"/>
                  <a:lumOff val="5000"/>
                </a:schemeClr>
              </a:solidFill>
              <a:latin typeface="Arial Rounded MT Bold" pitchFamily="34" charset="0"/>
            </a:endParaRPr>
          </a:p>
        </p:txBody>
      </p:sp>
    </p:spTree>
  </p:cSld>
  <p:clrMapOvr>
    <a:masterClrMapping/>
  </p:clrMapOvr>
  <p:transition>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964488" cy="6480720"/>
          </a:xfrm>
        </p:spPr>
        <p:txBody>
          <a:bodyPr/>
          <a:lstStyle/>
          <a:p>
            <a:r>
              <a:rPr lang="tr-TR" dirty="0" smtClean="0">
                <a:solidFill>
                  <a:schemeClr val="accent6">
                    <a:lumMod val="50000"/>
                  </a:schemeClr>
                </a:solidFill>
                <a:latin typeface="Arial Rounded MT Bold" pitchFamily="34" charset="0"/>
              </a:rPr>
              <a:t>Allah Rasûlü’nün en mühim ve en büyük tâlim metodu da bu idi. Bu husûsiyet O’nun, getirdiği dinde doğru olduğunun en büyük delilidir. Çünkü bir emir getirmiş, bunu evvelâ kendisi tutmuş; bir şeyden nehyetmiş, bundan evvelâ kendisi uzaklaşmış; nasihatta bulunmuş, kendisi de hissedâr olmuş; korkutmuş, kendisi ilk korkan olmuş; ümidlendirmiş, ümid edenlerin önderi olmuş…</a:t>
            </a:r>
            <a:endParaRPr lang="tr-TR" dirty="0">
              <a:solidFill>
                <a:schemeClr val="accent6">
                  <a:lumMod val="50000"/>
                </a:schemeClr>
              </a:solidFill>
              <a:latin typeface="Arial Rounded MT Bold" pitchFamily="34"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336704"/>
          </a:xfrm>
        </p:spPr>
        <p:txBody>
          <a:bodyPr>
            <a:normAutofit fontScale="92500" lnSpcReduction="10000"/>
          </a:bodyPr>
          <a:lstStyle/>
          <a:p>
            <a:r>
              <a:rPr lang="tr-TR" dirty="0" smtClean="0">
                <a:solidFill>
                  <a:schemeClr val="accent6">
                    <a:lumMod val="50000"/>
                  </a:schemeClr>
                </a:solidFill>
                <a:latin typeface="Arial Rounded MT Bold" pitchFamily="34" charset="0"/>
              </a:rPr>
              <a:t>Fahr-i Kâinât Efendimiz, tebliğe ilk başladığında muhataplarını ikna etmek üzere birinci delil olarak </a:t>
            </a:r>
            <a:r>
              <a:rPr lang="tr-TR" b="1" dirty="0" smtClean="0">
                <a:solidFill>
                  <a:schemeClr val="accent6">
                    <a:lumMod val="50000"/>
                  </a:schemeClr>
                </a:solidFill>
                <a:latin typeface="Arial Rounded MT Bold" pitchFamily="34" charset="0"/>
              </a:rPr>
              <a:t>“örnek hayatını”</a:t>
            </a:r>
            <a:r>
              <a:rPr lang="tr-TR" dirty="0" smtClean="0">
                <a:solidFill>
                  <a:schemeClr val="accent6">
                    <a:lumMod val="50000"/>
                  </a:schemeClr>
                </a:solidFill>
                <a:latin typeface="Arial Rounded MT Bold" pitchFamily="34" charset="0"/>
              </a:rPr>
              <a:t> göstermiştir. Safâ Tepesi’nde yüksek bir kayanın üzerinden Kureyşlilere seslenerek:</a:t>
            </a:r>
          </a:p>
          <a:p>
            <a:r>
              <a:rPr lang="tr-TR" i="1" dirty="0" smtClean="0">
                <a:solidFill>
                  <a:schemeClr val="accent6">
                    <a:lumMod val="50000"/>
                  </a:schemeClr>
                </a:solidFill>
                <a:latin typeface="Arial Rounded MT Bold" pitchFamily="34" charset="0"/>
              </a:rPr>
              <a:t>“–Ey Kureyş cemâati! Ben size, şu dağın eteğinde veya şu vâdide düşman atlıları var; hemen size saldıracak, mallarınızı gasbedecek desem, bana inanır mısınız?”</a:t>
            </a:r>
            <a:r>
              <a:rPr lang="tr-TR" dirty="0" smtClean="0">
                <a:solidFill>
                  <a:schemeClr val="accent6">
                    <a:lumMod val="50000"/>
                  </a:schemeClr>
                </a:solidFill>
                <a:latin typeface="Arial Rounded MT Bold" pitchFamily="34" charset="0"/>
              </a:rPr>
              <a:t> diye sordu. Onlar da hiç düşünmeden:</a:t>
            </a:r>
          </a:p>
          <a:p>
            <a:r>
              <a:rPr lang="tr-TR" dirty="0" smtClean="0">
                <a:solidFill>
                  <a:schemeClr val="accent6">
                    <a:lumMod val="50000"/>
                  </a:schemeClr>
                </a:solidFill>
                <a:latin typeface="Arial Rounded MT Bold" pitchFamily="34" charset="0"/>
              </a:rPr>
              <a:t>“–Evet inanırız! Çünkü şimdiye kadar seni hep doğru olarak bulduk. Yalan söylediğini hiç duymadık!” dediler. Bunun üzerine Rasûlullah (s.a.v), kendisinin Allah tarafından gönderilen uyarıcı bir peygamber olduğunu îlân etti</a:t>
            </a:r>
            <a:r>
              <a:rPr lang="tr-TR" dirty="0" smtClean="0"/>
              <a:t>. </a:t>
            </a:r>
            <a:endParaRPr lang="tr-TR"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260648"/>
            <a:ext cx="8784976" cy="6408712"/>
          </a:xfrm>
        </p:spPr>
        <p:txBody>
          <a:bodyPr>
            <a:normAutofit fontScale="70000" lnSpcReduction="20000"/>
          </a:bodyPr>
          <a:lstStyle/>
          <a:p>
            <a:r>
              <a:rPr lang="tr-TR" sz="3600" dirty="0" smtClean="0">
                <a:solidFill>
                  <a:schemeClr val="accent6">
                    <a:lumMod val="50000"/>
                  </a:schemeClr>
                </a:solidFill>
                <a:latin typeface="Arial Rounded MT Bold" pitchFamily="34" charset="0"/>
              </a:rPr>
              <a:t>Sözlerine inanıp Allah’ın arzu ettiği gibi bir hayat yaşayanların âhirette son derece güzel mükâfâtlara nâil olacaklarını, inkârcıların da pek şiddetli bir azapla karşılaşacaklarını, dolayısıyla bu dünyadayken o ebedî hayat için çok iyi hazırlanmak gerektiğini heyecanla anlattı. Ancak insanları yanlış inançlarından çevirmek çok zordu. </a:t>
            </a:r>
          </a:p>
          <a:p>
            <a:r>
              <a:rPr lang="tr-TR" sz="3600" dirty="0" smtClean="0">
                <a:solidFill>
                  <a:schemeClr val="accent6">
                    <a:lumMod val="50000"/>
                  </a:schemeClr>
                </a:solidFill>
                <a:latin typeface="Arial Rounded MT Bold" pitchFamily="34" charset="0"/>
              </a:rPr>
              <a:t>Rasûlullah (s.a.v), İslâm’a dâvet ettiği insanların, İslâmî yaşayışı görerek fikir ve kanaatlerini ona göre tayin etmelerine imkân hazırlamıştır.</a:t>
            </a:r>
          </a:p>
          <a:p>
            <a:r>
              <a:rPr lang="tr-TR" sz="3600" dirty="0" smtClean="0">
                <a:solidFill>
                  <a:schemeClr val="accent6">
                    <a:lumMod val="50000"/>
                  </a:schemeClr>
                </a:solidFill>
                <a:latin typeface="Arial Rounded MT Bold" pitchFamily="34" charset="0"/>
              </a:rPr>
              <a:t> </a:t>
            </a:r>
            <a:r>
              <a:rPr lang="tr-TR" sz="3600" b="1" dirty="0" smtClean="0">
                <a:solidFill>
                  <a:schemeClr val="accent6">
                    <a:lumMod val="50000"/>
                  </a:schemeClr>
                </a:solidFill>
                <a:latin typeface="Arial Rounded MT Bold" pitchFamily="34" charset="0"/>
              </a:rPr>
              <a:t>Bedir</a:t>
            </a:r>
            <a:r>
              <a:rPr lang="tr-TR" sz="3600" dirty="0" smtClean="0">
                <a:solidFill>
                  <a:schemeClr val="accent6">
                    <a:lumMod val="50000"/>
                  </a:schemeClr>
                </a:solidFill>
                <a:latin typeface="Arial Rounded MT Bold" pitchFamily="34" charset="0"/>
              </a:rPr>
              <a:t> gazvesinde ele geçirilen esirleri topluca bir yerde tutmamış, bunları ashâb-ı kirâma birer birer dağıtarak misafir etmelerini ve ikramda bulunmalarını tavsiye buyurmuştur. Allah Rasûlü’nün bu uygulaması, esirlerin, sahâbenin yaşadığı İslâmî hayatı yakından müşâhede etmesi, o hayatın güzelliğini görmesi ve böylece gönüllerinin Hak yoluna ısınması gayesine matuftu. </a:t>
            </a:r>
            <a:endParaRPr lang="tr-T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260648"/>
            <a:ext cx="8712968" cy="6336704"/>
          </a:xfrm>
        </p:spPr>
        <p:txBody>
          <a:bodyPr>
            <a:normAutofit fontScale="92500"/>
          </a:bodyPr>
          <a:lstStyle/>
          <a:p>
            <a:r>
              <a:rPr lang="tr-TR" dirty="0" smtClean="0">
                <a:solidFill>
                  <a:schemeClr val="accent6">
                    <a:lumMod val="50000"/>
                  </a:schemeClr>
                </a:solidFill>
                <a:latin typeface="Arial Rounded MT Bold" pitchFamily="34" charset="0"/>
              </a:rPr>
              <a:t>Aynı şekilde Medine’ye değişik sebeplerle gelen bazı </a:t>
            </a:r>
            <a:r>
              <a:rPr lang="tr-TR" b="1" dirty="0" smtClean="0">
                <a:solidFill>
                  <a:schemeClr val="accent6">
                    <a:lumMod val="50000"/>
                  </a:schemeClr>
                </a:solidFill>
                <a:latin typeface="Arial Rounded MT Bold" pitchFamily="34" charset="0"/>
              </a:rPr>
              <a:t>hey’et mensupları</a:t>
            </a:r>
            <a:r>
              <a:rPr lang="tr-TR" dirty="0" smtClean="0">
                <a:solidFill>
                  <a:schemeClr val="accent6">
                    <a:lumMod val="50000"/>
                  </a:schemeClr>
                </a:solidFill>
                <a:latin typeface="Arial Rounded MT Bold" pitchFamily="34" charset="0"/>
              </a:rPr>
              <a:t>nın, ashâbın evlerine dağıtılarak misâfir edilmelerinde de bu maksat göz önünde bulundurulmuştur. </a:t>
            </a:r>
          </a:p>
          <a:p>
            <a:r>
              <a:rPr lang="tr-TR" b="1" dirty="0" smtClean="0">
                <a:solidFill>
                  <a:schemeClr val="accent6">
                    <a:lumMod val="50000"/>
                  </a:schemeClr>
                </a:solidFill>
                <a:latin typeface="Arial Rounded MT Bold" pitchFamily="34" charset="0"/>
              </a:rPr>
              <a:t>Tâif</a:t>
            </a:r>
            <a:r>
              <a:rPr lang="tr-TR" dirty="0" smtClean="0">
                <a:solidFill>
                  <a:schemeClr val="accent6">
                    <a:lumMod val="50000"/>
                  </a:schemeClr>
                </a:solidFill>
                <a:latin typeface="Arial Rounded MT Bold" pitchFamily="34" charset="0"/>
              </a:rPr>
              <a:t> </a:t>
            </a:r>
            <a:r>
              <a:rPr lang="tr-TR" b="1" dirty="0" smtClean="0">
                <a:solidFill>
                  <a:schemeClr val="accent6">
                    <a:lumMod val="50000"/>
                  </a:schemeClr>
                </a:solidFill>
                <a:latin typeface="Arial Rounded MT Bold" pitchFamily="34" charset="0"/>
              </a:rPr>
              <a:t>heyeti</a:t>
            </a:r>
            <a:r>
              <a:rPr lang="tr-TR" dirty="0" smtClean="0">
                <a:solidFill>
                  <a:schemeClr val="accent6">
                    <a:lumMod val="50000"/>
                  </a:schemeClr>
                </a:solidFill>
                <a:latin typeface="Arial Rounded MT Bold" pitchFamily="34" charset="0"/>
              </a:rPr>
              <a:t> Medine’ye geldiğinde, Müslümanların Kur’ân okuyuşları, namaz kılışları, huşu ve huzur içinde ibadetleri kalplerini rikkate getirsin diye Efendimiz onları Mescid’de misafir etmiştir. </a:t>
            </a:r>
          </a:p>
          <a:p>
            <a:r>
              <a:rPr lang="tr-TR" b="1" dirty="0" smtClean="0">
                <a:solidFill>
                  <a:schemeClr val="accent6">
                    <a:lumMod val="50000"/>
                  </a:schemeClr>
                </a:solidFill>
                <a:latin typeface="Arial Rounded MT Bold" pitchFamily="34" charset="0"/>
              </a:rPr>
              <a:t>Hz. Enes</a:t>
            </a:r>
            <a:r>
              <a:rPr lang="tr-TR" dirty="0" smtClean="0">
                <a:solidFill>
                  <a:schemeClr val="accent6">
                    <a:lumMod val="50000"/>
                  </a:schemeClr>
                </a:solidFill>
                <a:latin typeface="Arial Rounded MT Bold" pitchFamily="34" charset="0"/>
              </a:rPr>
              <a:t>’in bildirdiğine göre:</a:t>
            </a:r>
          </a:p>
          <a:p>
            <a:r>
              <a:rPr lang="tr-TR" dirty="0" smtClean="0">
                <a:solidFill>
                  <a:schemeClr val="accent6">
                    <a:lumMod val="50000"/>
                  </a:schemeClr>
                </a:solidFill>
                <a:latin typeface="Arial Rounded MT Bold" pitchFamily="34" charset="0"/>
              </a:rPr>
              <a:t>“Rasûlullah (s.a.v), Muhâcirlerin ve Ensâr’ın, (namaz erkânını) kendisinden yakînen görüp öğrenebilmeleri için, hemen peşinde namaza durmalarını isterdi.”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12968" cy="6408712"/>
          </a:xfrm>
        </p:spPr>
        <p:txBody>
          <a:bodyPr>
            <a:normAutofit fontScale="92500" lnSpcReduction="20000"/>
          </a:bodyPr>
          <a:lstStyle/>
          <a:p>
            <a:r>
              <a:rPr lang="tr-TR" b="1" dirty="0" smtClean="0">
                <a:solidFill>
                  <a:schemeClr val="accent6">
                    <a:lumMod val="50000"/>
                  </a:schemeClr>
                </a:solidFill>
                <a:latin typeface="Arial Rounded MT Bold" pitchFamily="34" charset="0"/>
              </a:rPr>
              <a:t>Mâlik bin Huveyris</a:t>
            </a:r>
            <a:r>
              <a:rPr lang="tr-TR" dirty="0" smtClean="0">
                <a:solidFill>
                  <a:schemeClr val="accent6">
                    <a:lumMod val="50000"/>
                  </a:schemeClr>
                </a:solidFill>
                <a:latin typeface="Arial Rounded MT Bold" pitchFamily="34" charset="0"/>
              </a:rPr>
              <a:t> (r.a) şöyle anlatıyor:</a:t>
            </a:r>
          </a:p>
          <a:p>
            <a:r>
              <a:rPr lang="tr-TR" dirty="0" smtClean="0">
                <a:solidFill>
                  <a:schemeClr val="accent6">
                    <a:lumMod val="50000"/>
                  </a:schemeClr>
                </a:solidFill>
                <a:latin typeface="Arial Rounded MT Bold" pitchFamily="34" charset="0"/>
              </a:rPr>
              <a:t>Yaşça akran beş on kişiyle Rasûlullah (s.a.v)’in yanına gelip yirmi gün kaldık. Peygamber Efendimiz, pek merhametli ve şefkatli idi. Âilemizi özlediğimizi anlayınca geride kimleri bıraktığımızı sordu. Biz de söyledik. Bunun üzerine buyurdu ki:</a:t>
            </a:r>
          </a:p>
          <a:p>
            <a:r>
              <a:rPr lang="tr-TR" b="1" i="1" dirty="0" smtClean="0">
                <a:solidFill>
                  <a:schemeClr val="accent6">
                    <a:lumMod val="50000"/>
                  </a:schemeClr>
                </a:solidFill>
                <a:latin typeface="Arial Rounded MT Bold" pitchFamily="34" charset="0"/>
              </a:rPr>
              <a:t>“−</a:t>
            </a:r>
            <a:r>
              <a:rPr lang="tr-TR" b="1" i="1" dirty="0" smtClean="0">
                <a:solidFill>
                  <a:schemeClr val="accent2">
                    <a:lumMod val="75000"/>
                  </a:schemeClr>
                </a:solidFill>
                <a:latin typeface="Arial Rounded MT Bold" pitchFamily="34" charset="0"/>
              </a:rPr>
              <a:t>Ehlinizin yanına dönünüz ve aralarında bulununuz. Onlara gerekli bilgileri öğretiniz, söylenecek şeyleri söyleyiniz!”</a:t>
            </a:r>
            <a:endParaRPr lang="tr-TR" dirty="0" smtClean="0">
              <a:solidFill>
                <a:schemeClr val="accent2">
                  <a:lumMod val="75000"/>
                </a:schemeClr>
              </a:solidFill>
              <a:latin typeface="Arial Rounded MT Bold" pitchFamily="34" charset="0"/>
            </a:endParaRPr>
          </a:p>
          <a:p>
            <a:r>
              <a:rPr lang="tr-TR" dirty="0" smtClean="0">
                <a:solidFill>
                  <a:schemeClr val="accent6">
                    <a:lumMod val="50000"/>
                  </a:schemeClr>
                </a:solidFill>
                <a:latin typeface="Arial Rounded MT Bold" pitchFamily="34" charset="0"/>
              </a:rPr>
              <a:t>Daha birçok şeyler buyurdu ki şimdi bunların bir kısmını hâlâ hatırlıyorum, bir kısmını ise hatırlayamıyorum. Sonra şöyle devâm etti:</a:t>
            </a:r>
          </a:p>
          <a:p>
            <a:r>
              <a:rPr lang="tr-TR" i="1" dirty="0" smtClean="0">
                <a:solidFill>
                  <a:schemeClr val="accent6">
                    <a:lumMod val="50000"/>
                  </a:schemeClr>
                </a:solidFill>
                <a:latin typeface="Arial Rounded MT Bold" pitchFamily="34" charset="0"/>
              </a:rPr>
              <a:t>“−</a:t>
            </a:r>
            <a:r>
              <a:rPr lang="tr-TR" b="1" i="1" dirty="0" smtClean="0">
                <a:solidFill>
                  <a:schemeClr val="accent6">
                    <a:lumMod val="50000"/>
                  </a:schemeClr>
                </a:solidFill>
                <a:latin typeface="Arial Rounded MT Bold" pitchFamily="34" charset="0"/>
              </a:rPr>
              <a:t>Benden gördüğünüz gibi namaz kılınız!</a:t>
            </a:r>
            <a:r>
              <a:rPr lang="tr-TR" i="1" dirty="0" smtClean="0">
                <a:solidFill>
                  <a:schemeClr val="accent6">
                    <a:lumMod val="50000"/>
                  </a:schemeClr>
                </a:solidFill>
                <a:latin typeface="Arial Rounded MT Bold" pitchFamily="34" charset="0"/>
              </a:rPr>
              <a:t> Namaz vakti geldiğinde içinizden biri ezan okusun, en yaşlınız da imam olsun</a:t>
            </a:r>
            <a:r>
              <a:rPr lang="tr-TR" i="1" dirty="0" smtClean="0"/>
              <a:t>!”</a:t>
            </a:r>
            <a:endParaRPr lang="tr-TR" dirty="0"/>
          </a:p>
        </p:txBody>
      </p:sp>
    </p:spTree>
  </p:cSld>
  <p:clrMapOvr>
    <a:masterClrMapping/>
  </p:clrMapOvr>
  <p:transition>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9512" y="188640"/>
            <a:ext cx="8784976" cy="6408712"/>
          </a:xfrm>
        </p:spPr>
        <p:txBody>
          <a:bodyPr>
            <a:normAutofit lnSpcReduction="10000"/>
          </a:bodyPr>
          <a:lstStyle/>
          <a:p>
            <a:r>
              <a:rPr lang="tr-TR" dirty="0" smtClean="0">
                <a:solidFill>
                  <a:schemeClr val="accent5">
                    <a:lumMod val="75000"/>
                  </a:schemeClr>
                </a:solidFill>
                <a:latin typeface="Arial Rounded MT Bold" pitchFamily="34" charset="0"/>
              </a:rPr>
              <a:t>Görüldüğü gibi Peygamber Efendimiz evvelâ bu sahâbîlerine fiilî bir kıstas olmuş, dînin nasıl yaşanacağını öğretmiş, sonra da kavimlerine dönerek onların içinde söz ve davranış cihetiyle numûne-i imtisâl bir hayat sürmelerini emretmiştir.</a:t>
            </a:r>
          </a:p>
          <a:p>
            <a:r>
              <a:rPr lang="tr-TR" dirty="0" smtClean="0">
                <a:solidFill>
                  <a:schemeClr val="accent5">
                    <a:lumMod val="75000"/>
                  </a:schemeClr>
                </a:solidFill>
                <a:latin typeface="Arial Rounded MT Bold" pitchFamily="34" charset="0"/>
              </a:rPr>
              <a:t>Rasûlullah (s.a.v)’e bir bedevi geldi ve O’na abdestin nasıl alınacağını sordu. Rasûlullah (s.a.v) abdestin alınışını, uzuvlarını üçer defâ yıkayarak gösterdi, sonra da şöyle buyurdu:</a:t>
            </a:r>
          </a:p>
          <a:p>
            <a:r>
              <a:rPr lang="tr-TR" i="1" dirty="0" smtClean="0">
                <a:solidFill>
                  <a:schemeClr val="accent5">
                    <a:lumMod val="75000"/>
                  </a:schemeClr>
                </a:solidFill>
                <a:latin typeface="Arial Rounded MT Bold" pitchFamily="34" charset="0"/>
              </a:rPr>
              <a:t>“–</a:t>
            </a:r>
            <a:r>
              <a:rPr lang="tr-TR" i="1" dirty="0" smtClean="0">
                <a:solidFill>
                  <a:schemeClr val="accent1">
                    <a:lumMod val="50000"/>
                  </a:schemeClr>
                </a:solidFill>
                <a:latin typeface="Arial Rounded MT Bold" pitchFamily="34" charset="0"/>
              </a:rPr>
              <a:t>Abdest işte böyledir. Kim buna ziyâdede bulunursa kötü bir iş yapmış, haddi aşmış ve de zulmetmiş olur.”</a:t>
            </a:r>
            <a:endParaRPr lang="tr-TR" dirty="0">
              <a:solidFill>
                <a:schemeClr val="accent1">
                  <a:lumMod val="50000"/>
                </a:schemeClr>
              </a:solidFill>
              <a:latin typeface="Arial Rounded MT Bold" pitchFamily="34" charset="0"/>
            </a:endParaRPr>
          </a:p>
        </p:txBody>
      </p:sp>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188640"/>
            <a:ext cx="8712968" cy="6480720"/>
          </a:xfrm>
        </p:spPr>
        <p:txBody>
          <a:bodyPr>
            <a:normAutofit fontScale="92500" lnSpcReduction="10000"/>
          </a:bodyPr>
          <a:lstStyle/>
          <a:p>
            <a:r>
              <a:rPr lang="tr-TR" b="1" dirty="0" smtClean="0">
                <a:solidFill>
                  <a:schemeClr val="accent6">
                    <a:lumMod val="50000"/>
                  </a:schemeClr>
                </a:solidFill>
                <a:latin typeface="Arial Rounded MT Bold" pitchFamily="34" charset="0"/>
              </a:rPr>
              <a:t>Sehl bin Sa’d</a:t>
            </a:r>
            <a:r>
              <a:rPr lang="tr-TR" dirty="0" smtClean="0">
                <a:solidFill>
                  <a:schemeClr val="accent6">
                    <a:lumMod val="50000"/>
                  </a:schemeClr>
                </a:solidFill>
                <a:latin typeface="Arial Rounded MT Bold" pitchFamily="34" charset="0"/>
              </a:rPr>
              <a:t> (r.a) anlatıyor:</a:t>
            </a:r>
          </a:p>
          <a:p>
            <a:r>
              <a:rPr lang="tr-TR" dirty="0" smtClean="0">
                <a:solidFill>
                  <a:schemeClr val="accent6">
                    <a:lumMod val="50000"/>
                  </a:schemeClr>
                </a:solidFill>
                <a:latin typeface="Arial Rounded MT Bold" pitchFamily="34" charset="0"/>
              </a:rPr>
              <a:t>Rasûlullah (s.a.v) minber üzerinde ayağa kalkarak kıbleye yöneldi, tekbir aldı, insanlar da kalkıp arkasında namaza durdu… Namazı bitirince insanlara döndü ve:</a:t>
            </a:r>
          </a:p>
          <a:p>
            <a:r>
              <a:rPr lang="tr-TR" i="1" dirty="0" smtClean="0">
                <a:solidFill>
                  <a:schemeClr val="accent6">
                    <a:lumMod val="50000"/>
                  </a:schemeClr>
                </a:solidFill>
                <a:latin typeface="Arial Rounded MT Bold" pitchFamily="34" charset="0"/>
              </a:rPr>
              <a:t>“−</a:t>
            </a:r>
            <a:r>
              <a:rPr lang="tr-TR" i="1" dirty="0" smtClean="0">
                <a:solidFill>
                  <a:schemeClr val="accent2">
                    <a:lumMod val="50000"/>
                  </a:schemeClr>
                </a:solidFill>
                <a:latin typeface="Arial Rounded MT Bold" pitchFamily="34" charset="0"/>
              </a:rPr>
              <a:t>Ey insanlar! Bana uymanız ve nasıl namaz kıldığımı öğrenebilmeniz için böyle yaptım.”</a:t>
            </a:r>
            <a:r>
              <a:rPr lang="tr-TR" dirty="0" smtClean="0">
                <a:solidFill>
                  <a:schemeClr val="accent6">
                    <a:lumMod val="50000"/>
                  </a:schemeClr>
                </a:solidFill>
                <a:latin typeface="Arial Rounded MT Bold" pitchFamily="34" charset="0"/>
              </a:rPr>
              <a:t> buyurdu. </a:t>
            </a:r>
          </a:p>
          <a:p>
            <a:r>
              <a:rPr lang="tr-TR" b="1" dirty="0" smtClean="0">
                <a:solidFill>
                  <a:schemeClr val="accent6">
                    <a:lumMod val="50000"/>
                  </a:schemeClr>
                </a:solidFill>
                <a:latin typeface="Arial Rounded MT Bold" pitchFamily="34" charset="0"/>
              </a:rPr>
              <a:t>Hac</a:t>
            </a:r>
            <a:r>
              <a:rPr lang="tr-TR" dirty="0" smtClean="0">
                <a:solidFill>
                  <a:schemeClr val="accent6">
                    <a:lumMod val="50000"/>
                  </a:schemeClr>
                </a:solidFill>
                <a:latin typeface="Arial Rounded MT Bold" pitchFamily="34" charset="0"/>
              </a:rPr>
              <a:t> yaptığı esnâda Müslümanların rahatça görüp öğrenebilmeleri için, birçok rüknü deve üzerinde yapmış ve:</a:t>
            </a:r>
          </a:p>
          <a:p>
            <a:r>
              <a:rPr lang="tr-TR" dirty="0" smtClean="0">
                <a:solidFill>
                  <a:schemeClr val="accent2">
                    <a:lumMod val="50000"/>
                  </a:schemeClr>
                </a:solidFill>
                <a:latin typeface="Arial Rounded MT Bold" pitchFamily="34" charset="0"/>
              </a:rPr>
              <a:t>“Ey insanlar! Hac amellerinin nasıl yapılacağını benden öğreniniz. Bilmiyorum, belki de bu yılımdan sonra bir daha haccedemem” </a:t>
            </a:r>
            <a:r>
              <a:rPr lang="tr-TR" dirty="0" smtClean="0">
                <a:solidFill>
                  <a:schemeClr val="accent6">
                    <a:lumMod val="50000"/>
                  </a:schemeClr>
                </a:solidFill>
                <a:latin typeface="Arial Rounded MT Bold" pitchFamily="34" charset="0"/>
              </a:rPr>
              <a:t>buyurmuştur</a:t>
            </a:r>
            <a:endParaRPr lang="tr-TR" dirty="0">
              <a:solidFill>
                <a:schemeClr val="accent6">
                  <a:lumMod val="50000"/>
                </a:schemeClr>
              </a:solidFill>
              <a:latin typeface="Arial Rounded MT Bold" pitchFamily="34" charset="0"/>
            </a:endParaRPr>
          </a:p>
        </p:txBody>
      </p:sp>
    </p:spTree>
  </p:cSld>
  <p:clrMapOvr>
    <a:masterClrMapping/>
  </p:clrMapOvr>
  <p:transition>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127</TotalTime>
  <Words>845</Words>
  <Application>Microsoft Office PowerPoint</Application>
  <PresentationFormat>Ekran Gösterisi (4:3)</PresentationFormat>
  <Paragraphs>100</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Canlı</vt:lpstr>
      <vt:lpstr>PowerPoint Sunusu</vt:lpstr>
      <vt:lpstr>EFENDİMİZ, SÖYLEDİĞİ HAKİKATLERİ BİZZAT YAŞAYARAK ÖĞRETİRDİ:</vt:lpstr>
      <vt:lpstr>PowerPoint Sunusu</vt:lpstr>
      <vt:lpstr>PowerPoint Sunusu</vt:lpstr>
      <vt:lpstr>PowerPoint Sunusu</vt:lpstr>
      <vt:lpstr>PowerPoint Sunusu</vt:lpstr>
      <vt:lpstr>PowerPoint Sunusu</vt:lpstr>
      <vt:lpstr>PowerPoint Sunusu</vt:lpstr>
      <vt:lpstr>PowerPoint Sunusu</vt:lpstr>
      <vt:lpstr>PowerPoint Sunusu</vt:lpstr>
      <vt:lpstr>2- DİNÎ HÜKÜMLERİ TEDRÎCÎ BİR SİSTEMLE YAVAŞ YAVAŞ ÖĞRETİRDİ</vt:lpstr>
      <vt:lpstr>PowerPoint Sunusu</vt:lpstr>
      <vt:lpstr>PowerPoint Sunusu</vt:lpstr>
      <vt:lpstr>PowerPoint Sunusu</vt:lpstr>
      <vt:lpstr>- ÖĞRETİRKEN ÎTİDALE VE İNSANLARI BIKTIRMAMAYA DİKKAT EDERDİ</vt:lpstr>
      <vt:lpstr>PowerPoint Sunusu</vt:lpstr>
      <vt:lpstr>PowerPoint Sunusu</vt:lpstr>
      <vt:lpstr>PowerPoint Sunusu</vt:lpstr>
      <vt:lpstr>ŞAHSÎ FARKLILIKLARI GÖZ ÖNÜNDE BULUNDURURDU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dc:creator>
  <cp:lastModifiedBy>Meb_Bilgisayar</cp:lastModifiedBy>
  <cp:revision>33</cp:revision>
  <dcterms:created xsi:type="dcterms:W3CDTF">2021-10-30T19:33:09Z</dcterms:created>
  <dcterms:modified xsi:type="dcterms:W3CDTF">2022-01-05T06:07:31Z</dcterms:modified>
</cp:coreProperties>
</file>